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8" r:id="rId3"/>
    <p:sldId id="261" r:id="rId4"/>
    <p:sldId id="263" r:id="rId5"/>
    <p:sldId id="264" r:id="rId6"/>
    <p:sldId id="265" r:id="rId7"/>
    <p:sldId id="266" r:id="rId8"/>
    <p:sldId id="267" r:id="rId9"/>
    <p:sldId id="268" r:id="rId10"/>
    <p:sldId id="269" r:id="rId11"/>
    <p:sldId id="270" r:id="rId12"/>
    <p:sldId id="271" r:id="rId13"/>
    <p:sldId id="272" r:id="rId14"/>
    <p:sldId id="273" r:id="rId15"/>
    <p:sldId id="274" r:id="rId16"/>
    <p:sldId id="275" r:id="rId17"/>
    <p:sldId id="276" r:id="rId18"/>
    <p:sldId id="277" r:id="rId19"/>
    <p:sldId id="278" r:id="rId20"/>
    <p:sldId id="279" r:id="rId21"/>
    <p:sldId id="280" r:id="rId22"/>
    <p:sldId id="262" r:id="rId23"/>
  </p:sldIdLst>
  <p:sldSz cx="9144000" cy="5143500" type="screen16x9"/>
  <p:notesSz cx="6858000" cy="9144000"/>
  <p:defaultTextStyle>
    <a:defPPr>
      <a:defRPr lang="es-E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526" autoAdjust="0"/>
    <p:restoredTop sz="94674"/>
  </p:normalViewPr>
  <p:slideViewPr>
    <p:cSldViewPr snapToGrid="0" snapToObjects="1">
      <p:cViewPr varScale="1">
        <p:scale>
          <a:sx n="92" d="100"/>
          <a:sy n="92" d="100"/>
        </p:scale>
        <p:origin x="696" y="78"/>
      </p:cViewPr>
      <p:guideLst>
        <p:guide orient="horz" pos="162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apositiva de título">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A6566B0-3E59-A84D-9AB2-DA05E602ADD5}"/>
              </a:ext>
            </a:extLst>
          </p:cNvPr>
          <p:cNvPicPr>
            <a:picLocks noChangeAspect="1"/>
          </p:cNvPicPr>
          <p:nvPr userDrawn="1"/>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2990882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a:t>Clic para editar título</a:t>
            </a:r>
            <a:endParaRPr lang="es-ES"/>
          </a:p>
        </p:txBody>
      </p:sp>
      <p:sp>
        <p:nvSpPr>
          <p:cNvPr id="3" name="Marcador de texto vertical 2"/>
          <p:cNvSpPr>
            <a:spLocks noGrp="1"/>
          </p:cNvSpPr>
          <p:nvPr>
            <p:ph type="body" orient="vert" idx="1"/>
          </p:nvPr>
        </p:nvSpPr>
        <p:spPr/>
        <p:txBody>
          <a:bodyPr vert="eaVert"/>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4" name="Marcador de fecha 3"/>
          <p:cNvSpPr>
            <a:spLocks noGrp="1"/>
          </p:cNvSpPr>
          <p:nvPr>
            <p:ph type="dt" sz="half" idx="10"/>
          </p:nvPr>
        </p:nvSpPr>
        <p:spPr/>
        <p:txBody>
          <a:bodyPr/>
          <a:lstStyle/>
          <a:p>
            <a:fld id="{B3030C24-9424-B24A-8613-79990C3AA492}" type="datetimeFigureOut">
              <a:rPr lang="es-ES" smtClean="0"/>
              <a:t>28/04/2021</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6E4248DC-D261-1A47-8987-CC426E938172}" type="slidenum">
              <a:rPr lang="es-ES" smtClean="0"/>
              <a:t>‹Nº›</a:t>
            </a:fld>
            <a:endParaRPr lang="es-ES"/>
          </a:p>
        </p:txBody>
      </p:sp>
    </p:spTree>
    <p:extLst>
      <p:ext uri="{BB962C8B-B14F-4D97-AF65-F5344CB8AC3E}">
        <p14:creationId xmlns:p14="http://schemas.microsoft.com/office/powerpoint/2010/main" val="31575770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6629400" y="205979"/>
            <a:ext cx="2057400" cy="4388644"/>
          </a:xfrm>
        </p:spPr>
        <p:txBody>
          <a:bodyPr vert="eaVert"/>
          <a:lstStyle/>
          <a:p>
            <a:r>
              <a:rPr lang="es-ES_tradnl"/>
              <a:t>Clic para editar título</a:t>
            </a:r>
            <a:endParaRPr lang="es-ES"/>
          </a:p>
        </p:txBody>
      </p:sp>
      <p:sp>
        <p:nvSpPr>
          <p:cNvPr id="3" name="Marcador de texto vertical 2"/>
          <p:cNvSpPr>
            <a:spLocks noGrp="1"/>
          </p:cNvSpPr>
          <p:nvPr>
            <p:ph type="body" orient="vert" idx="1"/>
          </p:nvPr>
        </p:nvSpPr>
        <p:spPr>
          <a:xfrm>
            <a:off x="457200" y="205979"/>
            <a:ext cx="6019800" cy="4388644"/>
          </a:xfrm>
        </p:spPr>
        <p:txBody>
          <a:bodyPr vert="eaVert"/>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4" name="Marcador de fecha 3"/>
          <p:cNvSpPr>
            <a:spLocks noGrp="1"/>
          </p:cNvSpPr>
          <p:nvPr>
            <p:ph type="dt" sz="half" idx="10"/>
          </p:nvPr>
        </p:nvSpPr>
        <p:spPr/>
        <p:txBody>
          <a:bodyPr/>
          <a:lstStyle/>
          <a:p>
            <a:fld id="{B3030C24-9424-B24A-8613-79990C3AA492}" type="datetimeFigureOut">
              <a:rPr lang="es-ES" smtClean="0"/>
              <a:t>28/04/2021</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6E4248DC-D261-1A47-8987-CC426E938172}" type="slidenum">
              <a:rPr lang="es-ES" smtClean="0"/>
              <a:t>‹Nº›</a:t>
            </a:fld>
            <a:endParaRPr lang="es-ES"/>
          </a:p>
        </p:txBody>
      </p:sp>
    </p:spTree>
    <p:extLst>
      <p:ext uri="{BB962C8B-B14F-4D97-AF65-F5344CB8AC3E}">
        <p14:creationId xmlns:p14="http://schemas.microsoft.com/office/powerpoint/2010/main" val="20105722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ítulo y objetos">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477ACAF-E4FF-A844-9E41-091A7206A2B4}"/>
              </a:ext>
            </a:extLst>
          </p:cNvPr>
          <p:cNvPicPr>
            <a:picLocks noChangeAspect="1"/>
          </p:cNvPicPr>
          <p:nvPr userDrawn="1"/>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24242798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Encabezado de sección">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56920DA-0831-5D43-AA82-7741662FB96F}"/>
              </a:ext>
            </a:extLst>
          </p:cNvPr>
          <p:cNvPicPr>
            <a:picLocks noChangeAspect="1"/>
          </p:cNvPicPr>
          <p:nvPr userDrawn="1"/>
        </p:nvPicPr>
        <p:blipFill rotWithShape="1">
          <a:blip r:embed="rId2"/>
          <a:srcRect l="88730" b="81517"/>
          <a:stretch/>
        </p:blipFill>
        <p:spPr>
          <a:xfrm>
            <a:off x="8113486" y="0"/>
            <a:ext cx="1030514" cy="950686"/>
          </a:xfrm>
          <a:prstGeom prst="rect">
            <a:avLst/>
          </a:prstGeom>
        </p:spPr>
      </p:pic>
    </p:spTree>
    <p:extLst>
      <p:ext uri="{BB962C8B-B14F-4D97-AF65-F5344CB8AC3E}">
        <p14:creationId xmlns:p14="http://schemas.microsoft.com/office/powerpoint/2010/main" val="10708572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os objetos">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FB3CFEF-4B3E-1E40-B352-B3A39094156E}"/>
              </a:ext>
            </a:extLst>
          </p:cNvPr>
          <p:cNvPicPr>
            <a:picLocks noChangeAspect="1"/>
          </p:cNvPicPr>
          <p:nvPr userDrawn="1"/>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9196815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ación">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39422CC-C000-654E-9301-E5A5A99182F7}"/>
              </a:ext>
            </a:extLst>
          </p:cNvPr>
          <p:cNvPicPr>
            <a:picLocks noChangeAspect="1"/>
          </p:cNvPicPr>
          <p:nvPr userDrawn="1"/>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6530505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ólo el título">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A3B3542-21FA-CE4F-97EC-30221117B445}"/>
              </a:ext>
            </a:extLst>
          </p:cNvPr>
          <p:cNvPicPr>
            <a:picLocks noChangeAspect="1"/>
          </p:cNvPicPr>
          <p:nvPr userDrawn="1"/>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25356193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CFC36C6-822B-4F4E-9443-296E49B7FDEB}"/>
              </a:ext>
            </a:extLst>
          </p:cNvPr>
          <p:cNvPicPr>
            <a:picLocks noChangeAspect="1"/>
          </p:cNvPicPr>
          <p:nvPr userDrawn="1"/>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23379170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457201" y="204787"/>
            <a:ext cx="3008313" cy="871538"/>
          </a:xfrm>
        </p:spPr>
        <p:txBody>
          <a:bodyPr anchor="b"/>
          <a:lstStyle>
            <a:lvl1pPr algn="l">
              <a:defRPr sz="2000" b="1"/>
            </a:lvl1pPr>
          </a:lstStyle>
          <a:p>
            <a:r>
              <a:rPr lang="es-ES_tradnl"/>
              <a:t>Clic para editar título</a:t>
            </a:r>
            <a:endParaRPr lang="es-ES"/>
          </a:p>
        </p:txBody>
      </p:sp>
      <p:sp>
        <p:nvSpPr>
          <p:cNvPr id="3" name="Marcador de contenido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4" name="Marcador de texto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_tradnl"/>
              <a:t>Haga clic para modificar el estilo de texto del patrón</a:t>
            </a:r>
          </a:p>
        </p:txBody>
      </p:sp>
      <p:sp>
        <p:nvSpPr>
          <p:cNvPr id="5" name="Marcador de fecha 4"/>
          <p:cNvSpPr>
            <a:spLocks noGrp="1"/>
          </p:cNvSpPr>
          <p:nvPr>
            <p:ph type="dt" sz="half" idx="10"/>
          </p:nvPr>
        </p:nvSpPr>
        <p:spPr/>
        <p:txBody>
          <a:bodyPr/>
          <a:lstStyle/>
          <a:p>
            <a:fld id="{B3030C24-9424-B24A-8613-79990C3AA492}" type="datetimeFigureOut">
              <a:rPr lang="es-ES" smtClean="0"/>
              <a:t>28/04/2021</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6E4248DC-D261-1A47-8987-CC426E938172}" type="slidenum">
              <a:rPr lang="es-ES" smtClean="0"/>
              <a:t>‹Nº›</a:t>
            </a:fld>
            <a:endParaRPr lang="es-ES"/>
          </a:p>
        </p:txBody>
      </p:sp>
    </p:spTree>
    <p:extLst>
      <p:ext uri="{BB962C8B-B14F-4D97-AF65-F5344CB8AC3E}">
        <p14:creationId xmlns:p14="http://schemas.microsoft.com/office/powerpoint/2010/main" val="14547800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1792288" y="3600450"/>
            <a:ext cx="5486400" cy="425054"/>
          </a:xfrm>
        </p:spPr>
        <p:txBody>
          <a:bodyPr anchor="b"/>
          <a:lstStyle>
            <a:lvl1pPr algn="l">
              <a:defRPr sz="2000" b="1"/>
            </a:lvl1pPr>
          </a:lstStyle>
          <a:p>
            <a:r>
              <a:rPr lang="es-ES_tradnl"/>
              <a:t>Clic para editar título</a:t>
            </a:r>
            <a:endParaRPr lang="es-ES"/>
          </a:p>
        </p:txBody>
      </p:sp>
      <p:sp>
        <p:nvSpPr>
          <p:cNvPr id="3" name="Marcador de posición de imagen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Marcador de texto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_tradnl"/>
              <a:t>Haga clic para modificar el estilo de texto del patrón</a:t>
            </a:r>
          </a:p>
        </p:txBody>
      </p:sp>
      <p:sp>
        <p:nvSpPr>
          <p:cNvPr id="5" name="Marcador de fecha 4"/>
          <p:cNvSpPr>
            <a:spLocks noGrp="1"/>
          </p:cNvSpPr>
          <p:nvPr>
            <p:ph type="dt" sz="half" idx="10"/>
          </p:nvPr>
        </p:nvSpPr>
        <p:spPr/>
        <p:txBody>
          <a:bodyPr/>
          <a:lstStyle/>
          <a:p>
            <a:fld id="{B3030C24-9424-B24A-8613-79990C3AA492}" type="datetimeFigureOut">
              <a:rPr lang="es-ES" smtClean="0"/>
              <a:t>28/04/2021</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6E4248DC-D261-1A47-8987-CC426E938172}" type="slidenum">
              <a:rPr lang="es-ES" smtClean="0"/>
              <a:t>‹Nº›</a:t>
            </a:fld>
            <a:endParaRPr lang="es-ES"/>
          </a:p>
        </p:txBody>
      </p:sp>
    </p:spTree>
    <p:extLst>
      <p:ext uri="{BB962C8B-B14F-4D97-AF65-F5344CB8AC3E}">
        <p14:creationId xmlns:p14="http://schemas.microsoft.com/office/powerpoint/2010/main" val="3227824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s-ES_tradnl"/>
              <a:t>Clic para editar título</a:t>
            </a:r>
            <a:endParaRPr lang="es-ES"/>
          </a:p>
        </p:txBody>
      </p:sp>
      <p:sp>
        <p:nvSpPr>
          <p:cNvPr id="3" name="Marcador de texto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4" name="Marcador de fecha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B3030C24-9424-B24A-8613-79990C3AA492}" type="datetimeFigureOut">
              <a:rPr lang="es-ES" smtClean="0"/>
              <a:t>28/04/2021</a:t>
            </a:fld>
            <a:endParaRPr lang="es-ES"/>
          </a:p>
        </p:txBody>
      </p:sp>
      <p:sp>
        <p:nvSpPr>
          <p:cNvPr id="5" name="Marcador de pie de página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Marcador de número de diapositiva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6E4248DC-D261-1A47-8987-CC426E938172}" type="slidenum">
              <a:rPr lang="es-ES" smtClean="0"/>
              <a:t>‹Nº›</a:t>
            </a:fld>
            <a:endParaRPr lang="es-ES"/>
          </a:p>
        </p:txBody>
      </p:sp>
    </p:spTree>
    <p:extLst>
      <p:ext uri="{BB962C8B-B14F-4D97-AF65-F5344CB8AC3E}">
        <p14:creationId xmlns:p14="http://schemas.microsoft.com/office/powerpoint/2010/main" val="374585036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s-E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8.emf"/><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8.emf"/><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8.emf"/><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8.emf"/><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8.emf"/><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8.emf"/><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uadroTexto 6"/>
          <p:cNvSpPr txBox="1"/>
          <p:nvPr/>
        </p:nvSpPr>
        <p:spPr>
          <a:xfrm>
            <a:off x="5463843" y="1019508"/>
            <a:ext cx="2756985" cy="1815882"/>
          </a:xfrm>
          <a:prstGeom prst="rect">
            <a:avLst/>
          </a:prstGeom>
          <a:noFill/>
        </p:spPr>
        <p:txBody>
          <a:bodyPr wrap="square" rtlCol="0">
            <a:spAutoFit/>
          </a:bodyPr>
          <a:lstStyle/>
          <a:p>
            <a:pPr algn="r"/>
            <a:r>
              <a:rPr lang="es-ES" sz="2800" b="1" dirty="0">
                <a:solidFill>
                  <a:schemeClr val="tx1">
                    <a:lumMod val="75000"/>
                    <a:lumOff val="25000"/>
                  </a:schemeClr>
                </a:solidFill>
              </a:rPr>
              <a:t> Industria 4.0 y futuro en la formación del SENA</a:t>
            </a:r>
          </a:p>
        </p:txBody>
      </p:sp>
    </p:spTree>
    <p:extLst>
      <p:ext uri="{BB962C8B-B14F-4D97-AF65-F5344CB8AC3E}">
        <p14:creationId xmlns:p14="http://schemas.microsoft.com/office/powerpoint/2010/main" val="4328830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6358947" y="238073"/>
            <a:ext cx="608543" cy="592940"/>
          </a:xfrm>
          <a:prstGeom prst="rect">
            <a:avLst/>
          </a:prstGeom>
        </p:spPr>
      </p:pic>
      <p:sp>
        <p:nvSpPr>
          <p:cNvPr id="5" name="CuadroTexto 4"/>
          <p:cNvSpPr txBox="1"/>
          <p:nvPr/>
        </p:nvSpPr>
        <p:spPr>
          <a:xfrm>
            <a:off x="509440" y="761881"/>
            <a:ext cx="5284978" cy="584775"/>
          </a:xfrm>
          <a:prstGeom prst="rect">
            <a:avLst/>
          </a:prstGeom>
          <a:noFill/>
        </p:spPr>
        <p:txBody>
          <a:bodyPr wrap="square" rtlCol="0">
            <a:spAutoFit/>
          </a:bodyPr>
          <a:lstStyle/>
          <a:p>
            <a:r>
              <a:rPr lang="es-ES" sz="3200" b="1" dirty="0">
                <a:solidFill>
                  <a:schemeClr val="tx1">
                    <a:lumMod val="75000"/>
                    <a:lumOff val="25000"/>
                  </a:schemeClr>
                </a:solidFill>
              </a:rPr>
              <a:t>ROBOTS AUTÓNOMOS</a:t>
            </a:r>
          </a:p>
        </p:txBody>
      </p:sp>
      <p:sp>
        <p:nvSpPr>
          <p:cNvPr id="6" name="CuadroTexto 5"/>
          <p:cNvSpPr txBox="1"/>
          <p:nvPr/>
        </p:nvSpPr>
        <p:spPr>
          <a:xfrm>
            <a:off x="4316408" y="1359906"/>
            <a:ext cx="2651082" cy="923330"/>
          </a:xfrm>
          <a:prstGeom prst="rect">
            <a:avLst/>
          </a:prstGeom>
          <a:noFill/>
        </p:spPr>
        <p:txBody>
          <a:bodyPr wrap="square" rtlCol="0">
            <a:spAutoFit/>
          </a:bodyPr>
          <a:lstStyle/>
          <a:p>
            <a:pPr marL="285750" indent="-285750" algn="just" defTabSz="943239" hangingPunct="0">
              <a:buFont typeface="Arial" panose="020B0604020202020204" pitchFamily="34" charset="0"/>
              <a:buChar char="•"/>
            </a:pPr>
            <a:endParaRPr kumimoji="0" lang="es-ES" b="1" i="0" u="none" strike="noStrike" cap="none" spc="0" normalizeH="0" baseline="0" dirty="0">
              <a:ln>
                <a:noFill/>
              </a:ln>
              <a:solidFill>
                <a:srgbClr val="404040"/>
              </a:solidFill>
              <a:effectLst/>
              <a:uFillTx/>
              <a:latin typeface="Calibir"/>
              <a:ea typeface="Helvetica Neue"/>
              <a:cs typeface="Calibir"/>
              <a:sym typeface="Helvetica Neue"/>
            </a:endParaRPr>
          </a:p>
          <a:p>
            <a:pPr marL="285750" indent="-285750" algn="just" defTabSz="943239" hangingPunct="0">
              <a:buFont typeface="Arial" panose="020B0604020202020204" pitchFamily="34" charset="0"/>
              <a:buChar char="•"/>
            </a:pPr>
            <a:endParaRPr lang="es-ES" b="1" dirty="0">
              <a:solidFill>
                <a:srgbClr val="404040"/>
              </a:solidFill>
              <a:latin typeface="Calibir"/>
              <a:ea typeface="Helvetica Neue"/>
              <a:cs typeface="Calibir"/>
              <a:sym typeface="Helvetica Neue"/>
            </a:endParaRPr>
          </a:p>
          <a:p>
            <a:pPr marL="285750" indent="-285750" algn="just" defTabSz="943239" hangingPunct="0">
              <a:buFont typeface="Arial" panose="020B0604020202020204" pitchFamily="34" charset="0"/>
              <a:buChar char="•"/>
            </a:pPr>
            <a:endParaRPr kumimoji="0" lang="es-ES" b="1" i="0" u="none" strike="noStrike" cap="none" spc="0" normalizeH="0" baseline="0" dirty="0">
              <a:ln>
                <a:noFill/>
              </a:ln>
              <a:solidFill>
                <a:srgbClr val="404040"/>
              </a:solidFill>
              <a:effectLst/>
              <a:uFillTx/>
              <a:latin typeface="Calibir"/>
              <a:ea typeface="Helvetica Neue"/>
              <a:cs typeface="Calibir"/>
              <a:sym typeface="Helvetica Neue"/>
            </a:endParaRPr>
          </a:p>
        </p:txBody>
      </p:sp>
      <p:sp>
        <p:nvSpPr>
          <p:cNvPr id="7" name="Rectángulo 6"/>
          <p:cNvSpPr/>
          <p:nvPr/>
        </p:nvSpPr>
        <p:spPr>
          <a:xfrm flipV="1">
            <a:off x="602673" y="1314187"/>
            <a:ext cx="3501736" cy="45719"/>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pic>
        <p:nvPicPr>
          <p:cNvPr id="3" name="Imagen 2">
            <a:extLst>
              <a:ext uri="{FF2B5EF4-FFF2-40B4-BE49-F238E27FC236}">
                <a16:creationId xmlns:a16="http://schemas.microsoft.com/office/drawing/2014/main" id="{BF6BA7E9-BBFB-4075-941A-1AF3FF98B12B}"/>
              </a:ext>
            </a:extLst>
          </p:cNvPr>
          <p:cNvPicPr>
            <a:picLocks noChangeAspect="1"/>
          </p:cNvPicPr>
          <p:nvPr/>
        </p:nvPicPr>
        <p:blipFill>
          <a:blip r:embed="rId3"/>
          <a:srcRect/>
          <a:stretch/>
        </p:blipFill>
        <p:spPr>
          <a:xfrm>
            <a:off x="5226796" y="1653563"/>
            <a:ext cx="3481387" cy="2505738"/>
          </a:xfrm>
          <a:prstGeom prst="rect">
            <a:avLst/>
          </a:prstGeom>
        </p:spPr>
      </p:pic>
      <p:sp>
        <p:nvSpPr>
          <p:cNvPr id="9" name="CuadroTexto 8">
            <a:extLst>
              <a:ext uri="{FF2B5EF4-FFF2-40B4-BE49-F238E27FC236}">
                <a16:creationId xmlns:a16="http://schemas.microsoft.com/office/drawing/2014/main" id="{DC912946-7D5D-45AD-B1F7-F6F4FC02666D}"/>
              </a:ext>
            </a:extLst>
          </p:cNvPr>
          <p:cNvSpPr txBox="1"/>
          <p:nvPr/>
        </p:nvSpPr>
        <p:spPr>
          <a:xfrm>
            <a:off x="435817" y="1898962"/>
            <a:ext cx="4572000" cy="1754326"/>
          </a:xfrm>
          <a:prstGeom prst="rect">
            <a:avLst/>
          </a:prstGeom>
          <a:noFill/>
        </p:spPr>
        <p:txBody>
          <a:bodyPr wrap="square" rtlCol="0">
            <a:spAutoFit/>
          </a:bodyPr>
          <a:lstStyle/>
          <a:p>
            <a:pPr algn="just"/>
            <a:r>
              <a:rPr lang="es-ES" dirty="0"/>
              <a:t>La definición de Robots Autónomos en su sentido técnico, define a los robots, que tienen la aplicabilidad y capacidad de poder ejecutar actividades y tareas sin la necesidad de algún tipo de comando y control directamente explícito de los humanos.</a:t>
            </a:r>
            <a:endParaRPr lang="es-CO" dirty="0"/>
          </a:p>
        </p:txBody>
      </p:sp>
    </p:spTree>
    <p:extLst>
      <p:ext uri="{BB962C8B-B14F-4D97-AF65-F5344CB8AC3E}">
        <p14:creationId xmlns:p14="http://schemas.microsoft.com/office/powerpoint/2010/main" val="17558498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6358947" y="238073"/>
            <a:ext cx="608543" cy="592940"/>
          </a:xfrm>
          <a:prstGeom prst="rect">
            <a:avLst/>
          </a:prstGeom>
        </p:spPr>
      </p:pic>
      <p:sp>
        <p:nvSpPr>
          <p:cNvPr id="5" name="CuadroTexto 4"/>
          <p:cNvSpPr txBox="1"/>
          <p:nvPr/>
        </p:nvSpPr>
        <p:spPr>
          <a:xfrm>
            <a:off x="4145343" y="1121653"/>
            <a:ext cx="5284978" cy="584775"/>
          </a:xfrm>
          <a:prstGeom prst="rect">
            <a:avLst/>
          </a:prstGeom>
          <a:noFill/>
        </p:spPr>
        <p:txBody>
          <a:bodyPr wrap="square" rtlCol="0">
            <a:spAutoFit/>
          </a:bodyPr>
          <a:lstStyle/>
          <a:p>
            <a:r>
              <a:rPr lang="es-ES" sz="3200" b="1" dirty="0">
                <a:solidFill>
                  <a:schemeClr val="tx1">
                    <a:lumMod val="75000"/>
                    <a:lumOff val="25000"/>
                  </a:schemeClr>
                </a:solidFill>
              </a:rPr>
              <a:t>ROBOTS AUTÓNOMOS</a:t>
            </a:r>
          </a:p>
        </p:txBody>
      </p:sp>
      <p:sp>
        <p:nvSpPr>
          <p:cNvPr id="6" name="CuadroTexto 5"/>
          <p:cNvSpPr txBox="1"/>
          <p:nvPr/>
        </p:nvSpPr>
        <p:spPr>
          <a:xfrm>
            <a:off x="4316408" y="1359906"/>
            <a:ext cx="2651082" cy="923330"/>
          </a:xfrm>
          <a:prstGeom prst="rect">
            <a:avLst/>
          </a:prstGeom>
          <a:noFill/>
        </p:spPr>
        <p:txBody>
          <a:bodyPr wrap="square" rtlCol="0">
            <a:spAutoFit/>
          </a:bodyPr>
          <a:lstStyle/>
          <a:p>
            <a:pPr marL="285750" indent="-285750" algn="just" defTabSz="943239" hangingPunct="0">
              <a:buFont typeface="Arial" panose="020B0604020202020204" pitchFamily="34" charset="0"/>
              <a:buChar char="•"/>
            </a:pPr>
            <a:endParaRPr kumimoji="0" lang="es-ES" b="1" i="0" u="none" strike="noStrike" cap="none" spc="0" normalizeH="0" baseline="0" dirty="0">
              <a:ln>
                <a:noFill/>
              </a:ln>
              <a:solidFill>
                <a:srgbClr val="404040"/>
              </a:solidFill>
              <a:effectLst/>
              <a:uFillTx/>
              <a:latin typeface="Calibir"/>
              <a:ea typeface="Helvetica Neue"/>
              <a:cs typeface="Calibir"/>
              <a:sym typeface="Helvetica Neue"/>
            </a:endParaRPr>
          </a:p>
          <a:p>
            <a:pPr marL="285750" indent="-285750" algn="just" defTabSz="943239" hangingPunct="0">
              <a:buFont typeface="Arial" panose="020B0604020202020204" pitchFamily="34" charset="0"/>
              <a:buChar char="•"/>
            </a:pPr>
            <a:endParaRPr lang="es-ES" b="1" dirty="0">
              <a:solidFill>
                <a:srgbClr val="404040"/>
              </a:solidFill>
              <a:latin typeface="Calibir"/>
              <a:ea typeface="Helvetica Neue"/>
              <a:cs typeface="Calibir"/>
              <a:sym typeface="Helvetica Neue"/>
            </a:endParaRPr>
          </a:p>
          <a:p>
            <a:pPr marL="285750" indent="-285750" algn="just" defTabSz="943239" hangingPunct="0">
              <a:buFont typeface="Arial" panose="020B0604020202020204" pitchFamily="34" charset="0"/>
              <a:buChar char="•"/>
            </a:pPr>
            <a:endParaRPr kumimoji="0" lang="es-ES" b="1" i="0" u="none" strike="noStrike" cap="none" spc="0" normalizeH="0" baseline="0" dirty="0">
              <a:ln>
                <a:noFill/>
              </a:ln>
              <a:solidFill>
                <a:srgbClr val="404040"/>
              </a:solidFill>
              <a:effectLst/>
              <a:uFillTx/>
              <a:latin typeface="Calibir"/>
              <a:ea typeface="Helvetica Neue"/>
              <a:cs typeface="Calibir"/>
              <a:sym typeface="Helvetica Neue"/>
            </a:endParaRPr>
          </a:p>
        </p:txBody>
      </p:sp>
      <p:sp>
        <p:nvSpPr>
          <p:cNvPr id="7" name="Rectángulo 6"/>
          <p:cNvSpPr/>
          <p:nvPr/>
        </p:nvSpPr>
        <p:spPr>
          <a:xfrm flipV="1">
            <a:off x="4204244" y="1659437"/>
            <a:ext cx="3838319" cy="45719"/>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pic>
        <p:nvPicPr>
          <p:cNvPr id="3" name="Imagen 2">
            <a:extLst>
              <a:ext uri="{FF2B5EF4-FFF2-40B4-BE49-F238E27FC236}">
                <a16:creationId xmlns:a16="http://schemas.microsoft.com/office/drawing/2014/main" id="{BF6BA7E9-BBFB-4075-941A-1AF3FF98B12B}"/>
              </a:ext>
            </a:extLst>
          </p:cNvPr>
          <p:cNvPicPr>
            <a:picLocks noChangeAspect="1"/>
          </p:cNvPicPr>
          <p:nvPr/>
        </p:nvPicPr>
        <p:blipFill>
          <a:blip r:embed="rId3"/>
          <a:srcRect/>
          <a:stretch/>
        </p:blipFill>
        <p:spPr>
          <a:xfrm>
            <a:off x="367755" y="1659438"/>
            <a:ext cx="3481387" cy="2505738"/>
          </a:xfrm>
          <a:prstGeom prst="rect">
            <a:avLst/>
          </a:prstGeom>
        </p:spPr>
      </p:pic>
      <p:sp>
        <p:nvSpPr>
          <p:cNvPr id="9" name="CuadroTexto 8">
            <a:extLst>
              <a:ext uri="{FF2B5EF4-FFF2-40B4-BE49-F238E27FC236}">
                <a16:creationId xmlns:a16="http://schemas.microsoft.com/office/drawing/2014/main" id="{DC912946-7D5D-45AD-B1F7-F6F4FC02666D}"/>
              </a:ext>
            </a:extLst>
          </p:cNvPr>
          <p:cNvSpPr txBox="1"/>
          <p:nvPr/>
        </p:nvSpPr>
        <p:spPr>
          <a:xfrm>
            <a:off x="4204245" y="2019768"/>
            <a:ext cx="4572000" cy="1569660"/>
          </a:xfrm>
          <a:prstGeom prst="rect">
            <a:avLst/>
          </a:prstGeom>
          <a:noFill/>
        </p:spPr>
        <p:txBody>
          <a:bodyPr wrap="square" rtlCol="0">
            <a:spAutoFit/>
          </a:bodyPr>
          <a:lstStyle/>
          <a:p>
            <a:pPr marL="285750" indent="-285750" algn="just">
              <a:buFont typeface="Arial" panose="020B0604020202020204" pitchFamily="34" charset="0"/>
              <a:buChar char="•"/>
            </a:pPr>
            <a:r>
              <a:rPr lang="es-ES" sz="2400" dirty="0"/>
              <a:t>Sector Médico</a:t>
            </a:r>
          </a:p>
          <a:p>
            <a:pPr marL="285750" indent="-285750" algn="just">
              <a:buFont typeface="Arial" panose="020B0604020202020204" pitchFamily="34" charset="0"/>
              <a:buChar char="•"/>
            </a:pPr>
            <a:r>
              <a:rPr lang="es-ES" sz="2400" dirty="0"/>
              <a:t>Sector Militar</a:t>
            </a:r>
          </a:p>
          <a:p>
            <a:pPr marL="285750" indent="-285750" algn="just">
              <a:buFont typeface="Arial" panose="020B0604020202020204" pitchFamily="34" charset="0"/>
              <a:buChar char="•"/>
            </a:pPr>
            <a:r>
              <a:rPr lang="es-ES" sz="2400" dirty="0"/>
              <a:t>Sector de Atención y Servicios</a:t>
            </a:r>
          </a:p>
          <a:p>
            <a:pPr marL="285750" indent="-285750" algn="just">
              <a:buFont typeface="Arial" panose="020B0604020202020204" pitchFamily="34" charset="0"/>
              <a:buChar char="•"/>
            </a:pPr>
            <a:r>
              <a:rPr lang="es-ES" sz="2400" dirty="0"/>
              <a:t>Sector Industrial</a:t>
            </a:r>
            <a:endParaRPr lang="es-CO" sz="2400" dirty="0"/>
          </a:p>
        </p:txBody>
      </p:sp>
    </p:spTree>
    <p:extLst>
      <p:ext uri="{BB962C8B-B14F-4D97-AF65-F5344CB8AC3E}">
        <p14:creationId xmlns:p14="http://schemas.microsoft.com/office/powerpoint/2010/main" val="8504812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6358947" y="238073"/>
            <a:ext cx="608543" cy="592940"/>
          </a:xfrm>
          <a:prstGeom prst="rect">
            <a:avLst/>
          </a:prstGeom>
        </p:spPr>
      </p:pic>
      <p:sp>
        <p:nvSpPr>
          <p:cNvPr id="5" name="CuadroTexto 4"/>
          <p:cNvSpPr txBox="1"/>
          <p:nvPr/>
        </p:nvSpPr>
        <p:spPr>
          <a:xfrm>
            <a:off x="509440" y="761881"/>
            <a:ext cx="5284978" cy="584775"/>
          </a:xfrm>
          <a:prstGeom prst="rect">
            <a:avLst/>
          </a:prstGeom>
          <a:noFill/>
        </p:spPr>
        <p:txBody>
          <a:bodyPr wrap="square" rtlCol="0">
            <a:spAutoFit/>
          </a:bodyPr>
          <a:lstStyle/>
          <a:p>
            <a:r>
              <a:rPr lang="es-ES" sz="3200" b="1" dirty="0">
                <a:solidFill>
                  <a:schemeClr val="tx1">
                    <a:lumMod val="75000"/>
                    <a:lumOff val="25000"/>
                  </a:schemeClr>
                </a:solidFill>
              </a:rPr>
              <a:t>SIMULACIÓN</a:t>
            </a:r>
          </a:p>
        </p:txBody>
      </p:sp>
      <p:sp>
        <p:nvSpPr>
          <p:cNvPr id="6" name="CuadroTexto 5"/>
          <p:cNvSpPr txBox="1"/>
          <p:nvPr/>
        </p:nvSpPr>
        <p:spPr>
          <a:xfrm>
            <a:off x="4316408" y="1359906"/>
            <a:ext cx="2651082" cy="923330"/>
          </a:xfrm>
          <a:prstGeom prst="rect">
            <a:avLst/>
          </a:prstGeom>
          <a:noFill/>
        </p:spPr>
        <p:txBody>
          <a:bodyPr wrap="square" rtlCol="0">
            <a:spAutoFit/>
          </a:bodyPr>
          <a:lstStyle/>
          <a:p>
            <a:pPr marL="285750" indent="-285750" algn="just" defTabSz="943239" hangingPunct="0">
              <a:buFont typeface="Arial" panose="020B0604020202020204" pitchFamily="34" charset="0"/>
              <a:buChar char="•"/>
            </a:pPr>
            <a:endParaRPr kumimoji="0" lang="es-ES" b="1" i="0" u="none" strike="noStrike" cap="none" spc="0" normalizeH="0" baseline="0" dirty="0">
              <a:ln>
                <a:noFill/>
              </a:ln>
              <a:solidFill>
                <a:srgbClr val="404040"/>
              </a:solidFill>
              <a:effectLst/>
              <a:uFillTx/>
              <a:latin typeface="Calibir"/>
              <a:ea typeface="Helvetica Neue"/>
              <a:cs typeface="Calibir"/>
              <a:sym typeface="Helvetica Neue"/>
            </a:endParaRPr>
          </a:p>
          <a:p>
            <a:pPr marL="285750" indent="-285750" algn="just" defTabSz="943239" hangingPunct="0">
              <a:buFont typeface="Arial" panose="020B0604020202020204" pitchFamily="34" charset="0"/>
              <a:buChar char="•"/>
            </a:pPr>
            <a:endParaRPr lang="es-ES" b="1" dirty="0">
              <a:solidFill>
                <a:srgbClr val="404040"/>
              </a:solidFill>
              <a:latin typeface="Calibir"/>
              <a:ea typeface="Helvetica Neue"/>
              <a:cs typeface="Calibir"/>
              <a:sym typeface="Helvetica Neue"/>
            </a:endParaRPr>
          </a:p>
          <a:p>
            <a:pPr marL="285750" indent="-285750" algn="just" defTabSz="943239" hangingPunct="0">
              <a:buFont typeface="Arial" panose="020B0604020202020204" pitchFamily="34" charset="0"/>
              <a:buChar char="•"/>
            </a:pPr>
            <a:endParaRPr kumimoji="0" lang="es-ES" b="1" i="0" u="none" strike="noStrike" cap="none" spc="0" normalizeH="0" baseline="0" dirty="0">
              <a:ln>
                <a:noFill/>
              </a:ln>
              <a:solidFill>
                <a:srgbClr val="404040"/>
              </a:solidFill>
              <a:effectLst/>
              <a:uFillTx/>
              <a:latin typeface="Calibir"/>
              <a:ea typeface="Helvetica Neue"/>
              <a:cs typeface="Calibir"/>
              <a:sym typeface="Helvetica Neue"/>
            </a:endParaRPr>
          </a:p>
        </p:txBody>
      </p:sp>
      <p:sp>
        <p:nvSpPr>
          <p:cNvPr id="7" name="Rectángulo 6"/>
          <p:cNvSpPr/>
          <p:nvPr/>
        </p:nvSpPr>
        <p:spPr>
          <a:xfrm flipV="1">
            <a:off x="602673" y="1314186"/>
            <a:ext cx="4405144" cy="45719"/>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pic>
        <p:nvPicPr>
          <p:cNvPr id="3" name="Imagen 2">
            <a:extLst>
              <a:ext uri="{FF2B5EF4-FFF2-40B4-BE49-F238E27FC236}">
                <a16:creationId xmlns:a16="http://schemas.microsoft.com/office/drawing/2014/main" id="{BF6BA7E9-BBFB-4075-941A-1AF3FF98B12B}"/>
              </a:ext>
            </a:extLst>
          </p:cNvPr>
          <p:cNvPicPr>
            <a:picLocks noChangeAspect="1"/>
          </p:cNvPicPr>
          <p:nvPr/>
        </p:nvPicPr>
        <p:blipFill>
          <a:blip r:embed="rId3"/>
          <a:srcRect/>
          <a:stretch/>
        </p:blipFill>
        <p:spPr>
          <a:xfrm>
            <a:off x="5112496" y="1443033"/>
            <a:ext cx="3481387" cy="2455802"/>
          </a:xfrm>
          <a:prstGeom prst="rect">
            <a:avLst/>
          </a:prstGeom>
        </p:spPr>
      </p:pic>
      <p:sp>
        <p:nvSpPr>
          <p:cNvPr id="9" name="CuadroTexto 8">
            <a:extLst>
              <a:ext uri="{FF2B5EF4-FFF2-40B4-BE49-F238E27FC236}">
                <a16:creationId xmlns:a16="http://schemas.microsoft.com/office/drawing/2014/main" id="{DC912946-7D5D-45AD-B1F7-F6F4FC02666D}"/>
              </a:ext>
            </a:extLst>
          </p:cNvPr>
          <p:cNvSpPr txBox="1"/>
          <p:nvPr/>
        </p:nvSpPr>
        <p:spPr>
          <a:xfrm>
            <a:off x="435817" y="1566453"/>
            <a:ext cx="4572000" cy="3139321"/>
          </a:xfrm>
          <a:prstGeom prst="rect">
            <a:avLst/>
          </a:prstGeom>
          <a:noFill/>
        </p:spPr>
        <p:txBody>
          <a:bodyPr wrap="square" rtlCol="0">
            <a:spAutoFit/>
          </a:bodyPr>
          <a:lstStyle/>
          <a:p>
            <a:pPr algn="just"/>
            <a:r>
              <a:rPr lang="es-ES" dirty="0"/>
              <a:t>la Simulación se presenta como una herramienta para ensayar, conocer el funcionamiento de determinados sistemas o anticiparse a problemas. Estos sistemas de simulación facilitan conocer qué tipo de respuestas se pueden ofrecer ante determinadas situaciones, sin ningún tipo de riesgo físico ni para los humanos ni para las máquinas. Se utiliza principalmente tecnologías de videojuegos, realidad aumentada y realidad virtual</a:t>
            </a:r>
            <a:endParaRPr lang="es-CO" dirty="0"/>
          </a:p>
        </p:txBody>
      </p:sp>
    </p:spTree>
    <p:extLst>
      <p:ext uri="{BB962C8B-B14F-4D97-AF65-F5344CB8AC3E}">
        <p14:creationId xmlns:p14="http://schemas.microsoft.com/office/powerpoint/2010/main" val="29317419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6358947" y="238073"/>
            <a:ext cx="608543" cy="592940"/>
          </a:xfrm>
          <a:prstGeom prst="rect">
            <a:avLst/>
          </a:prstGeom>
        </p:spPr>
      </p:pic>
      <p:sp>
        <p:nvSpPr>
          <p:cNvPr id="5" name="CuadroTexto 4"/>
          <p:cNvSpPr txBox="1"/>
          <p:nvPr/>
        </p:nvSpPr>
        <p:spPr>
          <a:xfrm>
            <a:off x="4316408" y="745172"/>
            <a:ext cx="5284978" cy="584775"/>
          </a:xfrm>
          <a:prstGeom prst="rect">
            <a:avLst/>
          </a:prstGeom>
          <a:noFill/>
        </p:spPr>
        <p:txBody>
          <a:bodyPr wrap="square" rtlCol="0">
            <a:spAutoFit/>
          </a:bodyPr>
          <a:lstStyle/>
          <a:p>
            <a:r>
              <a:rPr lang="es-ES" sz="3200" b="1" dirty="0">
                <a:solidFill>
                  <a:schemeClr val="tx1">
                    <a:lumMod val="75000"/>
                    <a:lumOff val="25000"/>
                  </a:schemeClr>
                </a:solidFill>
              </a:rPr>
              <a:t>SIMULACIÓN</a:t>
            </a:r>
          </a:p>
        </p:txBody>
      </p:sp>
      <p:sp>
        <p:nvSpPr>
          <p:cNvPr id="6" name="CuadroTexto 5"/>
          <p:cNvSpPr txBox="1"/>
          <p:nvPr/>
        </p:nvSpPr>
        <p:spPr>
          <a:xfrm>
            <a:off x="4316408" y="1359906"/>
            <a:ext cx="2651082" cy="923330"/>
          </a:xfrm>
          <a:prstGeom prst="rect">
            <a:avLst/>
          </a:prstGeom>
          <a:noFill/>
        </p:spPr>
        <p:txBody>
          <a:bodyPr wrap="square" rtlCol="0">
            <a:spAutoFit/>
          </a:bodyPr>
          <a:lstStyle/>
          <a:p>
            <a:pPr marL="285750" indent="-285750" algn="just" defTabSz="943239" hangingPunct="0">
              <a:buFont typeface="Arial" panose="020B0604020202020204" pitchFamily="34" charset="0"/>
              <a:buChar char="•"/>
            </a:pPr>
            <a:endParaRPr kumimoji="0" lang="es-ES" b="1" i="0" u="none" strike="noStrike" cap="none" spc="0" normalizeH="0" baseline="0" dirty="0">
              <a:ln>
                <a:noFill/>
              </a:ln>
              <a:solidFill>
                <a:srgbClr val="404040"/>
              </a:solidFill>
              <a:effectLst/>
              <a:uFillTx/>
              <a:latin typeface="Calibir"/>
              <a:ea typeface="Helvetica Neue"/>
              <a:cs typeface="Calibir"/>
              <a:sym typeface="Helvetica Neue"/>
            </a:endParaRPr>
          </a:p>
          <a:p>
            <a:pPr marL="285750" indent="-285750" algn="just" defTabSz="943239" hangingPunct="0">
              <a:buFont typeface="Arial" panose="020B0604020202020204" pitchFamily="34" charset="0"/>
              <a:buChar char="•"/>
            </a:pPr>
            <a:endParaRPr lang="es-ES" b="1" dirty="0">
              <a:solidFill>
                <a:srgbClr val="404040"/>
              </a:solidFill>
              <a:latin typeface="Calibir"/>
              <a:ea typeface="Helvetica Neue"/>
              <a:cs typeface="Calibir"/>
              <a:sym typeface="Helvetica Neue"/>
            </a:endParaRPr>
          </a:p>
          <a:p>
            <a:pPr marL="285750" indent="-285750" algn="just" defTabSz="943239" hangingPunct="0">
              <a:buFont typeface="Arial" panose="020B0604020202020204" pitchFamily="34" charset="0"/>
              <a:buChar char="•"/>
            </a:pPr>
            <a:endParaRPr kumimoji="0" lang="es-ES" b="1" i="0" u="none" strike="noStrike" cap="none" spc="0" normalizeH="0" baseline="0" dirty="0">
              <a:ln>
                <a:noFill/>
              </a:ln>
              <a:solidFill>
                <a:srgbClr val="404040"/>
              </a:solidFill>
              <a:effectLst/>
              <a:uFillTx/>
              <a:latin typeface="Calibir"/>
              <a:ea typeface="Helvetica Neue"/>
              <a:cs typeface="Calibir"/>
              <a:sym typeface="Helvetica Neue"/>
            </a:endParaRPr>
          </a:p>
        </p:txBody>
      </p:sp>
      <p:sp>
        <p:nvSpPr>
          <p:cNvPr id="7" name="Rectángulo 6"/>
          <p:cNvSpPr/>
          <p:nvPr/>
        </p:nvSpPr>
        <p:spPr>
          <a:xfrm flipV="1">
            <a:off x="4350226" y="1284138"/>
            <a:ext cx="3293749" cy="45719"/>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pic>
        <p:nvPicPr>
          <p:cNvPr id="3" name="Imagen 2">
            <a:extLst>
              <a:ext uri="{FF2B5EF4-FFF2-40B4-BE49-F238E27FC236}">
                <a16:creationId xmlns:a16="http://schemas.microsoft.com/office/drawing/2014/main" id="{BF6BA7E9-BBFB-4075-941A-1AF3FF98B12B}"/>
              </a:ext>
            </a:extLst>
          </p:cNvPr>
          <p:cNvPicPr>
            <a:picLocks noChangeAspect="1"/>
          </p:cNvPicPr>
          <p:nvPr/>
        </p:nvPicPr>
        <p:blipFill>
          <a:blip r:embed="rId3"/>
          <a:srcRect/>
          <a:stretch/>
        </p:blipFill>
        <p:spPr>
          <a:xfrm>
            <a:off x="635419" y="1631213"/>
            <a:ext cx="3481387" cy="2455802"/>
          </a:xfrm>
          <a:prstGeom prst="rect">
            <a:avLst/>
          </a:prstGeom>
        </p:spPr>
      </p:pic>
      <p:sp>
        <p:nvSpPr>
          <p:cNvPr id="9" name="CuadroTexto 8">
            <a:extLst>
              <a:ext uri="{FF2B5EF4-FFF2-40B4-BE49-F238E27FC236}">
                <a16:creationId xmlns:a16="http://schemas.microsoft.com/office/drawing/2014/main" id="{DC912946-7D5D-45AD-B1F7-F6F4FC02666D}"/>
              </a:ext>
            </a:extLst>
          </p:cNvPr>
          <p:cNvSpPr txBox="1"/>
          <p:nvPr/>
        </p:nvSpPr>
        <p:spPr>
          <a:xfrm>
            <a:off x="4316408" y="1631213"/>
            <a:ext cx="4572000" cy="1938992"/>
          </a:xfrm>
          <a:prstGeom prst="rect">
            <a:avLst/>
          </a:prstGeom>
          <a:noFill/>
        </p:spPr>
        <p:txBody>
          <a:bodyPr wrap="square" rtlCol="0">
            <a:spAutoFit/>
          </a:bodyPr>
          <a:lstStyle/>
          <a:p>
            <a:pPr marL="285750" indent="-285750" algn="just">
              <a:buFont typeface="Arial" panose="020B0604020202020204" pitchFamily="34" charset="0"/>
              <a:buChar char="•"/>
            </a:pPr>
            <a:r>
              <a:rPr lang="es-ES" sz="2400" dirty="0"/>
              <a:t>Entrenamiento de Personal</a:t>
            </a:r>
          </a:p>
          <a:p>
            <a:pPr marL="285750" indent="-285750" algn="just">
              <a:buFont typeface="Arial" panose="020B0604020202020204" pitchFamily="34" charset="0"/>
              <a:buChar char="•"/>
            </a:pPr>
            <a:r>
              <a:rPr lang="es-ES" sz="2400" dirty="0"/>
              <a:t>Diseño de piezas</a:t>
            </a:r>
          </a:p>
          <a:p>
            <a:pPr marL="285750" indent="-285750" algn="just">
              <a:buFont typeface="Arial" panose="020B0604020202020204" pitchFamily="34" charset="0"/>
              <a:buChar char="•"/>
            </a:pPr>
            <a:r>
              <a:rPr lang="es-ES" sz="2400" dirty="0"/>
              <a:t>Desfiles de Moda Virtuales</a:t>
            </a:r>
          </a:p>
          <a:p>
            <a:pPr marL="285750" indent="-285750" algn="just">
              <a:buFont typeface="Arial" panose="020B0604020202020204" pitchFamily="34" charset="0"/>
              <a:buChar char="•"/>
            </a:pPr>
            <a:r>
              <a:rPr lang="es-ES" sz="2400" dirty="0"/>
              <a:t>Educación</a:t>
            </a:r>
          </a:p>
          <a:p>
            <a:pPr algn="just"/>
            <a:endParaRPr lang="es-CO" sz="2400" dirty="0"/>
          </a:p>
        </p:txBody>
      </p:sp>
    </p:spTree>
    <p:extLst>
      <p:ext uri="{BB962C8B-B14F-4D97-AF65-F5344CB8AC3E}">
        <p14:creationId xmlns:p14="http://schemas.microsoft.com/office/powerpoint/2010/main" val="32578002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p:cNvSpPr txBox="1"/>
          <p:nvPr/>
        </p:nvSpPr>
        <p:spPr>
          <a:xfrm>
            <a:off x="428477" y="1009689"/>
            <a:ext cx="5284978" cy="1077218"/>
          </a:xfrm>
          <a:prstGeom prst="rect">
            <a:avLst/>
          </a:prstGeom>
          <a:noFill/>
        </p:spPr>
        <p:txBody>
          <a:bodyPr wrap="square" rtlCol="0">
            <a:spAutoFit/>
          </a:bodyPr>
          <a:lstStyle/>
          <a:p>
            <a:r>
              <a:rPr lang="es-ES" sz="3200" b="1" dirty="0">
                <a:solidFill>
                  <a:schemeClr val="tx1">
                    <a:lumMod val="75000"/>
                    <a:lumOff val="25000"/>
                  </a:schemeClr>
                </a:solidFill>
              </a:rPr>
              <a:t>SISTEMAS INTEGRACIÓN HORIZONTAL Y VERTICAL</a:t>
            </a:r>
          </a:p>
        </p:txBody>
      </p:sp>
      <p:sp>
        <p:nvSpPr>
          <p:cNvPr id="6" name="CuadroTexto 5"/>
          <p:cNvSpPr txBox="1"/>
          <p:nvPr/>
        </p:nvSpPr>
        <p:spPr>
          <a:xfrm>
            <a:off x="4316408" y="1359906"/>
            <a:ext cx="2651082" cy="923330"/>
          </a:xfrm>
          <a:prstGeom prst="rect">
            <a:avLst/>
          </a:prstGeom>
          <a:noFill/>
        </p:spPr>
        <p:txBody>
          <a:bodyPr wrap="square" rtlCol="0">
            <a:spAutoFit/>
          </a:bodyPr>
          <a:lstStyle/>
          <a:p>
            <a:pPr marL="285750" indent="-285750" algn="just" defTabSz="943239" hangingPunct="0">
              <a:buFont typeface="Arial" panose="020B0604020202020204" pitchFamily="34" charset="0"/>
              <a:buChar char="•"/>
            </a:pPr>
            <a:endParaRPr kumimoji="0" lang="es-ES" b="1" i="0" u="none" strike="noStrike" cap="none" spc="0" normalizeH="0" baseline="0" dirty="0">
              <a:ln>
                <a:noFill/>
              </a:ln>
              <a:solidFill>
                <a:srgbClr val="404040"/>
              </a:solidFill>
              <a:effectLst/>
              <a:uFillTx/>
              <a:latin typeface="Calibir"/>
              <a:ea typeface="Helvetica Neue"/>
              <a:cs typeface="Calibir"/>
              <a:sym typeface="Helvetica Neue"/>
            </a:endParaRPr>
          </a:p>
          <a:p>
            <a:pPr marL="285750" indent="-285750" algn="just" defTabSz="943239" hangingPunct="0">
              <a:buFont typeface="Arial" panose="020B0604020202020204" pitchFamily="34" charset="0"/>
              <a:buChar char="•"/>
            </a:pPr>
            <a:endParaRPr lang="es-ES" b="1" dirty="0">
              <a:solidFill>
                <a:srgbClr val="404040"/>
              </a:solidFill>
              <a:latin typeface="Calibir"/>
              <a:ea typeface="Helvetica Neue"/>
              <a:cs typeface="Calibir"/>
              <a:sym typeface="Helvetica Neue"/>
            </a:endParaRPr>
          </a:p>
          <a:p>
            <a:pPr marL="285750" indent="-285750" algn="just" defTabSz="943239" hangingPunct="0">
              <a:buFont typeface="Arial" panose="020B0604020202020204" pitchFamily="34" charset="0"/>
              <a:buChar char="•"/>
            </a:pPr>
            <a:endParaRPr kumimoji="0" lang="es-ES" b="1" i="0" u="none" strike="noStrike" cap="none" spc="0" normalizeH="0" baseline="0" dirty="0">
              <a:ln>
                <a:noFill/>
              </a:ln>
              <a:solidFill>
                <a:srgbClr val="404040"/>
              </a:solidFill>
              <a:effectLst/>
              <a:uFillTx/>
              <a:latin typeface="Calibir"/>
              <a:ea typeface="Helvetica Neue"/>
              <a:cs typeface="Calibir"/>
              <a:sym typeface="Helvetica Neue"/>
            </a:endParaRPr>
          </a:p>
        </p:txBody>
      </p:sp>
      <p:sp>
        <p:nvSpPr>
          <p:cNvPr id="7" name="Rectángulo 6"/>
          <p:cNvSpPr/>
          <p:nvPr/>
        </p:nvSpPr>
        <p:spPr>
          <a:xfrm flipV="1">
            <a:off x="487443" y="2029605"/>
            <a:ext cx="4405144" cy="45719"/>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pic>
        <p:nvPicPr>
          <p:cNvPr id="3" name="Imagen 2">
            <a:extLst>
              <a:ext uri="{FF2B5EF4-FFF2-40B4-BE49-F238E27FC236}">
                <a16:creationId xmlns:a16="http://schemas.microsoft.com/office/drawing/2014/main" id="{BF6BA7E9-BBFB-4075-941A-1AF3FF98B12B}"/>
              </a:ext>
            </a:extLst>
          </p:cNvPr>
          <p:cNvPicPr>
            <a:picLocks noChangeAspect="1"/>
          </p:cNvPicPr>
          <p:nvPr/>
        </p:nvPicPr>
        <p:blipFill>
          <a:blip r:embed="rId2"/>
          <a:srcRect/>
          <a:stretch/>
        </p:blipFill>
        <p:spPr>
          <a:xfrm>
            <a:off x="5175170" y="1454727"/>
            <a:ext cx="3481387" cy="2581013"/>
          </a:xfrm>
          <a:prstGeom prst="rect">
            <a:avLst/>
          </a:prstGeom>
        </p:spPr>
      </p:pic>
      <p:sp>
        <p:nvSpPr>
          <p:cNvPr id="9" name="CuadroTexto 8">
            <a:extLst>
              <a:ext uri="{FF2B5EF4-FFF2-40B4-BE49-F238E27FC236}">
                <a16:creationId xmlns:a16="http://schemas.microsoft.com/office/drawing/2014/main" id="{DC912946-7D5D-45AD-B1F7-F6F4FC02666D}"/>
              </a:ext>
            </a:extLst>
          </p:cNvPr>
          <p:cNvSpPr txBox="1"/>
          <p:nvPr/>
        </p:nvSpPr>
        <p:spPr>
          <a:xfrm>
            <a:off x="435817" y="2073295"/>
            <a:ext cx="4572000" cy="2308324"/>
          </a:xfrm>
          <a:prstGeom prst="rect">
            <a:avLst/>
          </a:prstGeom>
          <a:noFill/>
        </p:spPr>
        <p:txBody>
          <a:bodyPr wrap="square" rtlCol="0">
            <a:spAutoFit/>
          </a:bodyPr>
          <a:lstStyle/>
          <a:p>
            <a:pPr algn="just"/>
            <a:r>
              <a:rPr lang="es-ES" dirty="0"/>
              <a:t>La integración horizontal consiste en la interconexión entre máquinas, elementos de equipamiento o unidades de producción individuales. La integración vertical supone una conexión que va más allá de los niveles jerárquicos de producción tradicionales, desde los sensores hasta el plano de negocios de la compañía.</a:t>
            </a:r>
            <a:endParaRPr lang="es-CO" dirty="0"/>
          </a:p>
        </p:txBody>
      </p:sp>
    </p:spTree>
    <p:extLst>
      <p:ext uri="{BB962C8B-B14F-4D97-AF65-F5344CB8AC3E}">
        <p14:creationId xmlns:p14="http://schemas.microsoft.com/office/powerpoint/2010/main" val="35875144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p:cNvSpPr txBox="1"/>
          <p:nvPr/>
        </p:nvSpPr>
        <p:spPr>
          <a:xfrm>
            <a:off x="4469544" y="828798"/>
            <a:ext cx="5284978" cy="1077218"/>
          </a:xfrm>
          <a:prstGeom prst="rect">
            <a:avLst/>
          </a:prstGeom>
          <a:noFill/>
        </p:spPr>
        <p:txBody>
          <a:bodyPr wrap="square" rtlCol="0">
            <a:spAutoFit/>
          </a:bodyPr>
          <a:lstStyle/>
          <a:p>
            <a:r>
              <a:rPr lang="es-ES" sz="3200" b="1" dirty="0">
                <a:solidFill>
                  <a:schemeClr val="tx1">
                    <a:lumMod val="75000"/>
                    <a:lumOff val="25000"/>
                  </a:schemeClr>
                </a:solidFill>
              </a:rPr>
              <a:t>SISTEMAS INTEGRACIÓN HORIZONTAL Y VERTICAL</a:t>
            </a:r>
          </a:p>
        </p:txBody>
      </p:sp>
      <p:sp>
        <p:nvSpPr>
          <p:cNvPr id="6" name="CuadroTexto 5"/>
          <p:cNvSpPr txBox="1"/>
          <p:nvPr/>
        </p:nvSpPr>
        <p:spPr>
          <a:xfrm>
            <a:off x="4316408" y="1359906"/>
            <a:ext cx="2651082" cy="923330"/>
          </a:xfrm>
          <a:prstGeom prst="rect">
            <a:avLst/>
          </a:prstGeom>
          <a:noFill/>
        </p:spPr>
        <p:txBody>
          <a:bodyPr wrap="square" rtlCol="0">
            <a:spAutoFit/>
          </a:bodyPr>
          <a:lstStyle/>
          <a:p>
            <a:pPr marL="285750" indent="-285750" algn="just" defTabSz="943239" hangingPunct="0">
              <a:buFont typeface="Arial" panose="020B0604020202020204" pitchFamily="34" charset="0"/>
              <a:buChar char="•"/>
            </a:pPr>
            <a:endParaRPr kumimoji="0" lang="es-ES" b="1" i="0" u="none" strike="noStrike" cap="none" spc="0" normalizeH="0" baseline="0" dirty="0">
              <a:ln>
                <a:noFill/>
              </a:ln>
              <a:solidFill>
                <a:srgbClr val="404040"/>
              </a:solidFill>
              <a:effectLst/>
              <a:uFillTx/>
              <a:latin typeface="Calibir"/>
              <a:ea typeface="Helvetica Neue"/>
              <a:cs typeface="Calibir"/>
              <a:sym typeface="Helvetica Neue"/>
            </a:endParaRPr>
          </a:p>
          <a:p>
            <a:pPr marL="285750" indent="-285750" algn="just" defTabSz="943239" hangingPunct="0">
              <a:buFont typeface="Arial" panose="020B0604020202020204" pitchFamily="34" charset="0"/>
              <a:buChar char="•"/>
            </a:pPr>
            <a:endParaRPr lang="es-ES" b="1" dirty="0">
              <a:solidFill>
                <a:srgbClr val="404040"/>
              </a:solidFill>
              <a:latin typeface="Calibir"/>
              <a:ea typeface="Helvetica Neue"/>
              <a:cs typeface="Calibir"/>
              <a:sym typeface="Helvetica Neue"/>
            </a:endParaRPr>
          </a:p>
          <a:p>
            <a:pPr marL="285750" indent="-285750" algn="just" defTabSz="943239" hangingPunct="0">
              <a:buFont typeface="Arial" panose="020B0604020202020204" pitchFamily="34" charset="0"/>
              <a:buChar char="•"/>
            </a:pPr>
            <a:endParaRPr kumimoji="0" lang="es-ES" b="1" i="0" u="none" strike="noStrike" cap="none" spc="0" normalizeH="0" baseline="0" dirty="0">
              <a:ln>
                <a:noFill/>
              </a:ln>
              <a:solidFill>
                <a:srgbClr val="404040"/>
              </a:solidFill>
              <a:effectLst/>
              <a:uFillTx/>
              <a:latin typeface="Calibir"/>
              <a:ea typeface="Helvetica Neue"/>
              <a:cs typeface="Calibir"/>
              <a:sym typeface="Helvetica Neue"/>
            </a:endParaRPr>
          </a:p>
        </p:txBody>
      </p:sp>
      <p:sp>
        <p:nvSpPr>
          <p:cNvPr id="7" name="Rectángulo 6"/>
          <p:cNvSpPr/>
          <p:nvPr/>
        </p:nvSpPr>
        <p:spPr>
          <a:xfrm flipV="1">
            <a:off x="4456770" y="1946536"/>
            <a:ext cx="4405144" cy="45719"/>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pic>
        <p:nvPicPr>
          <p:cNvPr id="3" name="Imagen 2">
            <a:extLst>
              <a:ext uri="{FF2B5EF4-FFF2-40B4-BE49-F238E27FC236}">
                <a16:creationId xmlns:a16="http://schemas.microsoft.com/office/drawing/2014/main" id="{BF6BA7E9-BBFB-4075-941A-1AF3FF98B12B}"/>
              </a:ext>
            </a:extLst>
          </p:cNvPr>
          <p:cNvPicPr>
            <a:picLocks noChangeAspect="1"/>
          </p:cNvPicPr>
          <p:nvPr/>
        </p:nvPicPr>
        <p:blipFill>
          <a:blip r:embed="rId2"/>
          <a:srcRect/>
          <a:stretch/>
        </p:blipFill>
        <p:spPr>
          <a:xfrm>
            <a:off x="681290" y="1589809"/>
            <a:ext cx="3481387" cy="2581013"/>
          </a:xfrm>
          <a:prstGeom prst="rect">
            <a:avLst/>
          </a:prstGeom>
        </p:spPr>
      </p:pic>
      <p:sp>
        <p:nvSpPr>
          <p:cNvPr id="9" name="CuadroTexto 8">
            <a:extLst>
              <a:ext uri="{FF2B5EF4-FFF2-40B4-BE49-F238E27FC236}">
                <a16:creationId xmlns:a16="http://schemas.microsoft.com/office/drawing/2014/main" id="{DC912946-7D5D-45AD-B1F7-F6F4FC02666D}"/>
              </a:ext>
            </a:extLst>
          </p:cNvPr>
          <p:cNvSpPr txBox="1"/>
          <p:nvPr/>
        </p:nvSpPr>
        <p:spPr>
          <a:xfrm>
            <a:off x="4456770" y="2163386"/>
            <a:ext cx="4572000" cy="830997"/>
          </a:xfrm>
          <a:prstGeom prst="rect">
            <a:avLst/>
          </a:prstGeom>
          <a:noFill/>
        </p:spPr>
        <p:txBody>
          <a:bodyPr wrap="square" rtlCol="0">
            <a:spAutoFit/>
          </a:bodyPr>
          <a:lstStyle/>
          <a:p>
            <a:pPr marL="285750" indent="-285750" algn="just">
              <a:buFont typeface="Arial" panose="020B0604020202020204" pitchFamily="34" charset="0"/>
              <a:buChar char="•"/>
            </a:pPr>
            <a:r>
              <a:rPr lang="es-ES" sz="2400" dirty="0"/>
              <a:t>Producción en Serie</a:t>
            </a:r>
          </a:p>
          <a:p>
            <a:pPr marL="285750" indent="-285750" algn="just">
              <a:buFont typeface="Arial" panose="020B0604020202020204" pitchFamily="34" charset="0"/>
              <a:buChar char="•"/>
            </a:pPr>
            <a:r>
              <a:rPr lang="es-ES" sz="2400" dirty="0"/>
              <a:t>CRM</a:t>
            </a:r>
            <a:endParaRPr lang="es-CO" sz="2400" dirty="0"/>
          </a:p>
        </p:txBody>
      </p:sp>
    </p:spTree>
    <p:extLst>
      <p:ext uri="{BB962C8B-B14F-4D97-AF65-F5344CB8AC3E}">
        <p14:creationId xmlns:p14="http://schemas.microsoft.com/office/powerpoint/2010/main" val="17552268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p:cNvSpPr txBox="1"/>
          <p:nvPr/>
        </p:nvSpPr>
        <p:spPr>
          <a:xfrm>
            <a:off x="428477" y="1009689"/>
            <a:ext cx="5284978" cy="584775"/>
          </a:xfrm>
          <a:prstGeom prst="rect">
            <a:avLst/>
          </a:prstGeom>
          <a:noFill/>
        </p:spPr>
        <p:txBody>
          <a:bodyPr wrap="square" rtlCol="0">
            <a:spAutoFit/>
          </a:bodyPr>
          <a:lstStyle/>
          <a:p>
            <a:r>
              <a:rPr lang="es-ES" sz="3200" b="1" dirty="0" err="1">
                <a:solidFill>
                  <a:schemeClr val="tx1">
                    <a:lumMod val="75000"/>
                    <a:lumOff val="25000"/>
                  </a:schemeClr>
                </a:solidFill>
              </a:rPr>
              <a:t>iOT</a:t>
            </a:r>
            <a:r>
              <a:rPr lang="es-ES" sz="3200" b="1" dirty="0">
                <a:solidFill>
                  <a:schemeClr val="tx1">
                    <a:lumMod val="75000"/>
                    <a:lumOff val="25000"/>
                  </a:schemeClr>
                </a:solidFill>
              </a:rPr>
              <a:t> (Internet </a:t>
            </a:r>
            <a:r>
              <a:rPr lang="es-ES" sz="3200" b="1" dirty="0" err="1">
                <a:solidFill>
                  <a:schemeClr val="tx1">
                    <a:lumMod val="75000"/>
                    <a:lumOff val="25000"/>
                  </a:schemeClr>
                </a:solidFill>
              </a:rPr>
              <a:t>of</a:t>
            </a:r>
            <a:r>
              <a:rPr lang="es-ES" sz="3200" b="1" dirty="0">
                <a:solidFill>
                  <a:schemeClr val="tx1">
                    <a:lumMod val="75000"/>
                    <a:lumOff val="25000"/>
                  </a:schemeClr>
                </a:solidFill>
              </a:rPr>
              <a:t> </a:t>
            </a:r>
            <a:r>
              <a:rPr lang="es-ES" sz="3200" b="1" dirty="0" err="1">
                <a:solidFill>
                  <a:schemeClr val="tx1">
                    <a:lumMod val="75000"/>
                    <a:lumOff val="25000"/>
                  </a:schemeClr>
                </a:solidFill>
              </a:rPr>
              <a:t>Things</a:t>
            </a:r>
            <a:r>
              <a:rPr lang="es-ES" sz="3200" b="1" dirty="0">
                <a:solidFill>
                  <a:schemeClr val="tx1">
                    <a:lumMod val="75000"/>
                    <a:lumOff val="25000"/>
                  </a:schemeClr>
                </a:solidFill>
              </a:rPr>
              <a:t>)</a:t>
            </a:r>
          </a:p>
        </p:txBody>
      </p:sp>
      <p:sp>
        <p:nvSpPr>
          <p:cNvPr id="6" name="CuadroTexto 5"/>
          <p:cNvSpPr txBox="1"/>
          <p:nvPr/>
        </p:nvSpPr>
        <p:spPr>
          <a:xfrm>
            <a:off x="4316408" y="1359906"/>
            <a:ext cx="2651082" cy="923330"/>
          </a:xfrm>
          <a:prstGeom prst="rect">
            <a:avLst/>
          </a:prstGeom>
          <a:noFill/>
        </p:spPr>
        <p:txBody>
          <a:bodyPr wrap="square" rtlCol="0">
            <a:spAutoFit/>
          </a:bodyPr>
          <a:lstStyle/>
          <a:p>
            <a:pPr marL="285750" indent="-285750" algn="just" defTabSz="943239" hangingPunct="0">
              <a:buFont typeface="Arial" panose="020B0604020202020204" pitchFamily="34" charset="0"/>
              <a:buChar char="•"/>
            </a:pPr>
            <a:endParaRPr kumimoji="0" lang="es-ES" b="1" i="0" u="none" strike="noStrike" cap="none" spc="0" normalizeH="0" baseline="0" dirty="0">
              <a:ln>
                <a:noFill/>
              </a:ln>
              <a:solidFill>
                <a:srgbClr val="404040"/>
              </a:solidFill>
              <a:effectLst/>
              <a:uFillTx/>
              <a:latin typeface="Calibir"/>
              <a:ea typeface="Helvetica Neue"/>
              <a:cs typeface="Calibir"/>
              <a:sym typeface="Helvetica Neue"/>
            </a:endParaRPr>
          </a:p>
          <a:p>
            <a:pPr marL="285750" indent="-285750" algn="just" defTabSz="943239" hangingPunct="0">
              <a:buFont typeface="Arial" panose="020B0604020202020204" pitchFamily="34" charset="0"/>
              <a:buChar char="•"/>
            </a:pPr>
            <a:endParaRPr lang="es-ES" b="1" dirty="0">
              <a:solidFill>
                <a:srgbClr val="404040"/>
              </a:solidFill>
              <a:latin typeface="Calibir"/>
              <a:ea typeface="Helvetica Neue"/>
              <a:cs typeface="Calibir"/>
              <a:sym typeface="Helvetica Neue"/>
            </a:endParaRPr>
          </a:p>
          <a:p>
            <a:pPr marL="285750" indent="-285750" algn="just" defTabSz="943239" hangingPunct="0">
              <a:buFont typeface="Arial" panose="020B0604020202020204" pitchFamily="34" charset="0"/>
              <a:buChar char="•"/>
            </a:pPr>
            <a:endParaRPr kumimoji="0" lang="es-ES" b="1" i="0" u="none" strike="noStrike" cap="none" spc="0" normalizeH="0" baseline="0" dirty="0">
              <a:ln>
                <a:noFill/>
              </a:ln>
              <a:solidFill>
                <a:srgbClr val="404040"/>
              </a:solidFill>
              <a:effectLst/>
              <a:uFillTx/>
              <a:latin typeface="Calibir"/>
              <a:ea typeface="Helvetica Neue"/>
              <a:cs typeface="Calibir"/>
              <a:sym typeface="Helvetica Neue"/>
            </a:endParaRPr>
          </a:p>
        </p:txBody>
      </p:sp>
      <p:sp>
        <p:nvSpPr>
          <p:cNvPr id="7" name="Rectángulo 6"/>
          <p:cNvSpPr/>
          <p:nvPr/>
        </p:nvSpPr>
        <p:spPr>
          <a:xfrm flipV="1">
            <a:off x="519245" y="1610310"/>
            <a:ext cx="4405144" cy="45719"/>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pic>
        <p:nvPicPr>
          <p:cNvPr id="3" name="Imagen 2">
            <a:extLst>
              <a:ext uri="{FF2B5EF4-FFF2-40B4-BE49-F238E27FC236}">
                <a16:creationId xmlns:a16="http://schemas.microsoft.com/office/drawing/2014/main" id="{BF6BA7E9-BBFB-4075-941A-1AF3FF98B12B}"/>
              </a:ext>
            </a:extLst>
          </p:cNvPr>
          <p:cNvPicPr>
            <a:picLocks noChangeAspect="1"/>
          </p:cNvPicPr>
          <p:nvPr/>
        </p:nvPicPr>
        <p:blipFill>
          <a:blip r:embed="rId2"/>
          <a:srcRect/>
          <a:stretch/>
        </p:blipFill>
        <p:spPr>
          <a:xfrm>
            <a:off x="5253433" y="1594464"/>
            <a:ext cx="3428114" cy="2581013"/>
          </a:xfrm>
          <a:prstGeom prst="rect">
            <a:avLst/>
          </a:prstGeom>
        </p:spPr>
      </p:pic>
      <p:sp>
        <p:nvSpPr>
          <p:cNvPr id="8" name="CuadroTexto 7">
            <a:extLst>
              <a:ext uri="{FF2B5EF4-FFF2-40B4-BE49-F238E27FC236}">
                <a16:creationId xmlns:a16="http://schemas.microsoft.com/office/drawing/2014/main" id="{C447E4EE-0677-44F3-B500-80627DCA043C}"/>
              </a:ext>
            </a:extLst>
          </p:cNvPr>
          <p:cNvSpPr txBox="1"/>
          <p:nvPr/>
        </p:nvSpPr>
        <p:spPr>
          <a:xfrm>
            <a:off x="423189" y="1984665"/>
            <a:ext cx="4572000" cy="1200329"/>
          </a:xfrm>
          <a:prstGeom prst="rect">
            <a:avLst/>
          </a:prstGeom>
          <a:noFill/>
        </p:spPr>
        <p:txBody>
          <a:bodyPr wrap="square">
            <a:spAutoFit/>
          </a:bodyPr>
          <a:lstStyle/>
          <a:p>
            <a:r>
              <a:rPr lang="es-ES" dirty="0"/>
              <a:t>El Internet de las cosas o </a:t>
            </a:r>
            <a:r>
              <a:rPr lang="es-ES" dirty="0" err="1"/>
              <a:t>IoT</a:t>
            </a:r>
            <a:r>
              <a:rPr lang="es-ES" dirty="0"/>
              <a:t> son los sistemas de dispositivos físicos que reciben y transfieren datos a través de redes inalámbricas sin la intervención humana</a:t>
            </a:r>
            <a:endParaRPr lang="es-CO" dirty="0"/>
          </a:p>
        </p:txBody>
      </p:sp>
    </p:spTree>
    <p:extLst>
      <p:ext uri="{BB962C8B-B14F-4D97-AF65-F5344CB8AC3E}">
        <p14:creationId xmlns:p14="http://schemas.microsoft.com/office/powerpoint/2010/main" val="32068508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p:cNvSpPr txBox="1"/>
          <p:nvPr/>
        </p:nvSpPr>
        <p:spPr>
          <a:xfrm>
            <a:off x="428477" y="1009689"/>
            <a:ext cx="5284978" cy="584775"/>
          </a:xfrm>
          <a:prstGeom prst="rect">
            <a:avLst/>
          </a:prstGeom>
          <a:noFill/>
        </p:spPr>
        <p:txBody>
          <a:bodyPr wrap="square" rtlCol="0">
            <a:spAutoFit/>
          </a:bodyPr>
          <a:lstStyle/>
          <a:p>
            <a:r>
              <a:rPr lang="es-ES" sz="3200" b="1" dirty="0" err="1">
                <a:solidFill>
                  <a:schemeClr val="tx1">
                    <a:lumMod val="75000"/>
                    <a:lumOff val="25000"/>
                  </a:schemeClr>
                </a:solidFill>
              </a:rPr>
              <a:t>iOT</a:t>
            </a:r>
            <a:r>
              <a:rPr lang="es-ES" sz="3200" b="1" dirty="0">
                <a:solidFill>
                  <a:schemeClr val="tx1">
                    <a:lumMod val="75000"/>
                    <a:lumOff val="25000"/>
                  </a:schemeClr>
                </a:solidFill>
              </a:rPr>
              <a:t> (Internet </a:t>
            </a:r>
            <a:r>
              <a:rPr lang="es-ES" sz="3200" b="1" dirty="0" err="1">
                <a:solidFill>
                  <a:schemeClr val="tx1">
                    <a:lumMod val="75000"/>
                    <a:lumOff val="25000"/>
                  </a:schemeClr>
                </a:solidFill>
              </a:rPr>
              <a:t>of</a:t>
            </a:r>
            <a:r>
              <a:rPr lang="es-ES" sz="3200" b="1" dirty="0">
                <a:solidFill>
                  <a:schemeClr val="tx1">
                    <a:lumMod val="75000"/>
                    <a:lumOff val="25000"/>
                  </a:schemeClr>
                </a:solidFill>
              </a:rPr>
              <a:t> </a:t>
            </a:r>
            <a:r>
              <a:rPr lang="es-ES" sz="3200" b="1" dirty="0" err="1">
                <a:solidFill>
                  <a:schemeClr val="tx1">
                    <a:lumMod val="75000"/>
                    <a:lumOff val="25000"/>
                  </a:schemeClr>
                </a:solidFill>
              </a:rPr>
              <a:t>Things</a:t>
            </a:r>
            <a:r>
              <a:rPr lang="es-ES" sz="3200" b="1" dirty="0">
                <a:solidFill>
                  <a:schemeClr val="tx1">
                    <a:lumMod val="75000"/>
                    <a:lumOff val="25000"/>
                  </a:schemeClr>
                </a:solidFill>
              </a:rPr>
              <a:t>)</a:t>
            </a:r>
          </a:p>
        </p:txBody>
      </p:sp>
      <p:sp>
        <p:nvSpPr>
          <p:cNvPr id="6" name="CuadroTexto 5"/>
          <p:cNvSpPr txBox="1"/>
          <p:nvPr/>
        </p:nvSpPr>
        <p:spPr>
          <a:xfrm>
            <a:off x="4316408" y="1359906"/>
            <a:ext cx="2651082" cy="923330"/>
          </a:xfrm>
          <a:prstGeom prst="rect">
            <a:avLst/>
          </a:prstGeom>
          <a:noFill/>
        </p:spPr>
        <p:txBody>
          <a:bodyPr wrap="square" rtlCol="0">
            <a:spAutoFit/>
          </a:bodyPr>
          <a:lstStyle/>
          <a:p>
            <a:pPr marL="285750" indent="-285750" algn="just" defTabSz="943239" hangingPunct="0">
              <a:buFont typeface="Arial" panose="020B0604020202020204" pitchFamily="34" charset="0"/>
              <a:buChar char="•"/>
            </a:pPr>
            <a:endParaRPr kumimoji="0" lang="es-ES" b="1" i="0" u="none" strike="noStrike" cap="none" spc="0" normalizeH="0" baseline="0" dirty="0">
              <a:ln>
                <a:noFill/>
              </a:ln>
              <a:solidFill>
                <a:srgbClr val="404040"/>
              </a:solidFill>
              <a:effectLst/>
              <a:uFillTx/>
              <a:latin typeface="Calibir"/>
              <a:ea typeface="Helvetica Neue"/>
              <a:cs typeface="Calibir"/>
              <a:sym typeface="Helvetica Neue"/>
            </a:endParaRPr>
          </a:p>
          <a:p>
            <a:pPr marL="285750" indent="-285750" algn="just" defTabSz="943239" hangingPunct="0">
              <a:buFont typeface="Arial" panose="020B0604020202020204" pitchFamily="34" charset="0"/>
              <a:buChar char="•"/>
            </a:pPr>
            <a:endParaRPr lang="es-ES" b="1" dirty="0">
              <a:solidFill>
                <a:srgbClr val="404040"/>
              </a:solidFill>
              <a:latin typeface="Calibir"/>
              <a:ea typeface="Helvetica Neue"/>
              <a:cs typeface="Calibir"/>
              <a:sym typeface="Helvetica Neue"/>
            </a:endParaRPr>
          </a:p>
          <a:p>
            <a:pPr marL="285750" indent="-285750" algn="just" defTabSz="943239" hangingPunct="0">
              <a:buFont typeface="Arial" panose="020B0604020202020204" pitchFamily="34" charset="0"/>
              <a:buChar char="•"/>
            </a:pPr>
            <a:endParaRPr kumimoji="0" lang="es-ES" b="1" i="0" u="none" strike="noStrike" cap="none" spc="0" normalizeH="0" baseline="0" dirty="0">
              <a:ln>
                <a:noFill/>
              </a:ln>
              <a:solidFill>
                <a:srgbClr val="404040"/>
              </a:solidFill>
              <a:effectLst/>
              <a:uFillTx/>
              <a:latin typeface="Calibir"/>
              <a:ea typeface="Helvetica Neue"/>
              <a:cs typeface="Calibir"/>
              <a:sym typeface="Helvetica Neue"/>
            </a:endParaRPr>
          </a:p>
        </p:txBody>
      </p:sp>
      <p:sp>
        <p:nvSpPr>
          <p:cNvPr id="7" name="Rectángulo 6"/>
          <p:cNvSpPr/>
          <p:nvPr/>
        </p:nvSpPr>
        <p:spPr>
          <a:xfrm flipV="1">
            <a:off x="519245" y="1610309"/>
            <a:ext cx="3980019" cy="45719"/>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pic>
        <p:nvPicPr>
          <p:cNvPr id="3" name="Imagen 2">
            <a:extLst>
              <a:ext uri="{FF2B5EF4-FFF2-40B4-BE49-F238E27FC236}">
                <a16:creationId xmlns:a16="http://schemas.microsoft.com/office/drawing/2014/main" id="{BF6BA7E9-BBFB-4075-941A-1AF3FF98B12B}"/>
              </a:ext>
            </a:extLst>
          </p:cNvPr>
          <p:cNvPicPr>
            <a:picLocks noChangeAspect="1"/>
          </p:cNvPicPr>
          <p:nvPr/>
        </p:nvPicPr>
        <p:blipFill>
          <a:blip r:embed="rId2"/>
          <a:srcRect/>
          <a:stretch/>
        </p:blipFill>
        <p:spPr>
          <a:xfrm>
            <a:off x="462453" y="1943110"/>
            <a:ext cx="3428114" cy="2581013"/>
          </a:xfrm>
          <a:prstGeom prst="rect">
            <a:avLst/>
          </a:prstGeom>
        </p:spPr>
      </p:pic>
      <p:sp>
        <p:nvSpPr>
          <p:cNvPr id="8" name="CuadroTexto 7">
            <a:extLst>
              <a:ext uri="{FF2B5EF4-FFF2-40B4-BE49-F238E27FC236}">
                <a16:creationId xmlns:a16="http://schemas.microsoft.com/office/drawing/2014/main" id="{C447E4EE-0677-44F3-B500-80627DCA043C}"/>
              </a:ext>
            </a:extLst>
          </p:cNvPr>
          <p:cNvSpPr txBox="1"/>
          <p:nvPr/>
        </p:nvSpPr>
        <p:spPr>
          <a:xfrm>
            <a:off x="4239491" y="2329424"/>
            <a:ext cx="4572000" cy="1569660"/>
          </a:xfrm>
          <a:prstGeom prst="rect">
            <a:avLst/>
          </a:prstGeom>
          <a:noFill/>
        </p:spPr>
        <p:txBody>
          <a:bodyPr wrap="square">
            <a:spAutoFit/>
          </a:bodyPr>
          <a:lstStyle/>
          <a:p>
            <a:pPr marL="285750" indent="-285750">
              <a:buFont typeface="Arial" panose="020B0604020202020204" pitchFamily="34" charset="0"/>
              <a:buChar char="•"/>
            </a:pPr>
            <a:r>
              <a:rPr lang="es-ES" sz="2400" dirty="0"/>
              <a:t>Domótica</a:t>
            </a:r>
          </a:p>
          <a:p>
            <a:pPr marL="285750" indent="-285750">
              <a:buFont typeface="Arial" panose="020B0604020202020204" pitchFamily="34" charset="0"/>
              <a:buChar char="•"/>
            </a:pPr>
            <a:r>
              <a:rPr lang="es-ES" sz="2400" dirty="0"/>
              <a:t>Manejo Autónomo de Autos</a:t>
            </a:r>
          </a:p>
          <a:p>
            <a:pPr marL="285750" indent="-285750">
              <a:buFont typeface="Arial" panose="020B0604020202020204" pitchFamily="34" charset="0"/>
              <a:buChar char="•"/>
            </a:pPr>
            <a:r>
              <a:rPr lang="es-ES" sz="2400" dirty="0"/>
              <a:t>Agricultura</a:t>
            </a:r>
          </a:p>
          <a:p>
            <a:pPr marL="285750" indent="-285750">
              <a:buFont typeface="Arial" panose="020B0604020202020204" pitchFamily="34" charset="0"/>
              <a:buChar char="•"/>
            </a:pPr>
            <a:r>
              <a:rPr lang="es-ES" sz="2400" dirty="0"/>
              <a:t>Ganadería</a:t>
            </a:r>
            <a:endParaRPr lang="es-CO" sz="2400" dirty="0"/>
          </a:p>
        </p:txBody>
      </p:sp>
    </p:spTree>
    <p:extLst>
      <p:ext uri="{BB962C8B-B14F-4D97-AF65-F5344CB8AC3E}">
        <p14:creationId xmlns:p14="http://schemas.microsoft.com/office/powerpoint/2010/main" val="29617015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p:cNvSpPr txBox="1"/>
          <p:nvPr/>
        </p:nvSpPr>
        <p:spPr>
          <a:xfrm>
            <a:off x="428477" y="1009689"/>
            <a:ext cx="5284978" cy="584775"/>
          </a:xfrm>
          <a:prstGeom prst="rect">
            <a:avLst/>
          </a:prstGeom>
          <a:noFill/>
        </p:spPr>
        <p:txBody>
          <a:bodyPr wrap="square" rtlCol="0">
            <a:spAutoFit/>
          </a:bodyPr>
          <a:lstStyle/>
          <a:p>
            <a:r>
              <a:rPr lang="es-ES" sz="3200" b="1" dirty="0">
                <a:solidFill>
                  <a:schemeClr val="tx1">
                    <a:lumMod val="75000"/>
                    <a:lumOff val="25000"/>
                  </a:schemeClr>
                </a:solidFill>
              </a:rPr>
              <a:t>Ciberseguridad</a:t>
            </a:r>
          </a:p>
        </p:txBody>
      </p:sp>
      <p:sp>
        <p:nvSpPr>
          <p:cNvPr id="6" name="CuadroTexto 5"/>
          <p:cNvSpPr txBox="1"/>
          <p:nvPr/>
        </p:nvSpPr>
        <p:spPr>
          <a:xfrm>
            <a:off x="4316408" y="1359906"/>
            <a:ext cx="2651082" cy="923330"/>
          </a:xfrm>
          <a:prstGeom prst="rect">
            <a:avLst/>
          </a:prstGeom>
          <a:noFill/>
        </p:spPr>
        <p:txBody>
          <a:bodyPr wrap="square" rtlCol="0">
            <a:spAutoFit/>
          </a:bodyPr>
          <a:lstStyle/>
          <a:p>
            <a:pPr marL="285750" indent="-285750" algn="just" defTabSz="943239" hangingPunct="0">
              <a:buFont typeface="Arial" panose="020B0604020202020204" pitchFamily="34" charset="0"/>
              <a:buChar char="•"/>
            </a:pPr>
            <a:endParaRPr kumimoji="0" lang="es-ES" b="1" i="0" u="none" strike="noStrike" cap="none" spc="0" normalizeH="0" baseline="0" dirty="0">
              <a:ln>
                <a:noFill/>
              </a:ln>
              <a:solidFill>
                <a:srgbClr val="404040"/>
              </a:solidFill>
              <a:effectLst/>
              <a:uFillTx/>
              <a:latin typeface="Calibir"/>
              <a:ea typeface="Helvetica Neue"/>
              <a:cs typeface="Calibir"/>
              <a:sym typeface="Helvetica Neue"/>
            </a:endParaRPr>
          </a:p>
          <a:p>
            <a:pPr marL="285750" indent="-285750" algn="just" defTabSz="943239" hangingPunct="0">
              <a:buFont typeface="Arial" panose="020B0604020202020204" pitchFamily="34" charset="0"/>
              <a:buChar char="•"/>
            </a:pPr>
            <a:endParaRPr lang="es-ES" b="1" dirty="0">
              <a:solidFill>
                <a:srgbClr val="404040"/>
              </a:solidFill>
              <a:latin typeface="Calibir"/>
              <a:ea typeface="Helvetica Neue"/>
              <a:cs typeface="Calibir"/>
              <a:sym typeface="Helvetica Neue"/>
            </a:endParaRPr>
          </a:p>
          <a:p>
            <a:pPr marL="285750" indent="-285750" algn="just" defTabSz="943239" hangingPunct="0">
              <a:buFont typeface="Arial" panose="020B0604020202020204" pitchFamily="34" charset="0"/>
              <a:buChar char="•"/>
            </a:pPr>
            <a:endParaRPr kumimoji="0" lang="es-ES" b="1" i="0" u="none" strike="noStrike" cap="none" spc="0" normalizeH="0" baseline="0" dirty="0">
              <a:ln>
                <a:noFill/>
              </a:ln>
              <a:solidFill>
                <a:srgbClr val="404040"/>
              </a:solidFill>
              <a:effectLst/>
              <a:uFillTx/>
              <a:latin typeface="Calibir"/>
              <a:ea typeface="Helvetica Neue"/>
              <a:cs typeface="Calibir"/>
              <a:sym typeface="Helvetica Neue"/>
            </a:endParaRPr>
          </a:p>
        </p:txBody>
      </p:sp>
      <p:sp>
        <p:nvSpPr>
          <p:cNvPr id="7" name="Rectángulo 6"/>
          <p:cNvSpPr/>
          <p:nvPr/>
        </p:nvSpPr>
        <p:spPr>
          <a:xfrm flipV="1">
            <a:off x="519245" y="1610310"/>
            <a:ext cx="4405144" cy="45719"/>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pic>
        <p:nvPicPr>
          <p:cNvPr id="3" name="Imagen 2">
            <a:extLst>
              <a:ext uri="{FF2B5EF4-FFF2-40B4-BE49-F238E27FC236}">
                <a16:creationId xmlns:a16="http://schemas.microsoft.com/office/drawing/2014/main" id="{BF6BA7E9-BBFB-4075-941A-1AF3FF98B12B}"/>
              </a:ext>
            </a:extLst>
          </p:cNvPr>
          <p:cNvPicPr>
            <a:picLocks noChangeAspect="1"/>
          </p:cNvPicPr>
          <p:nvPr/>
        </p:nvPicPr>
        <p:blipFill>
          <a:blip r:embed="rId2"/>
          <a:srcRect/>
          <a:stretch/>
        </p:blipFill>
        <p:spPr>
          <a:xfrm>
            <a:off x="5253433" y="1944681"/>
            <a:ext cx="3428114" cy="2395909"/>
          </a:xfrm>
          <a:prstGeom prst="rect">
            <a:avLst/>
          </a:prstGeom>
        </p:spPr>
      </p:pic>
      <p:sp>
        <p:nvSpPr>
          <p:cNvPr id="8" name="CuadroTexto 7">
            <a:extLst>
              <a:ext uri="{FF2B5EF4-FFF2-40B4-BE49-F238E27FC236}">
                <a16:creationId xmlns:a16="http://schemas.microsoft.com/office/drawing/2014/main" id="{C447E4EE-0677-44F3-B500-80627DCA043C}"/>
              </a:ext>
            </a:extLst>
          </p:cNvPr>
          <p:cNvSpPr txBox="1"/>
          <p:nvPr/>
        </p:nvSpPr>
        <p:spPr>
          <a:xfrm>
            <a:off x="423189" y="1984665"/>
            <a:ext cx="4572000" cy="2031325"/>
          </a:xfrm>
          <a:prstGeom prst="rect">
            <a:avLst/>
          </a:prstGeom>
          <a:noFill/>
        </p:spPr>
        <p:txBody>
          <a:bodyPr wrap="square">
            <a:spAutoFit/>
          </a:bodyPr>
          <a:lstStyle/>
          <a:p>
            <a:r>
              <a:rPr lang="es-ES" dirty="0"/>
              <a:t>La ciberseguridad es la práctica de defender las computadoras, los servidores, los dispositivos móviles, los sistemas electrónicos, las redes y los datos de ataques maliciosos. También se conoce como seguridad de tecnología de la información o seguridad de la información electrónica</a:t>
            </a:r>
            <a:endParaRPr lang="es-CO" dirty="0"/>
          </a:p>
        </p:txBody>
      </p:sp>
    </p:spTree>
    <p:extLst>
      <p:ext uri="{BB962C8B-B14F-4D97-AF65-F5344CB8AC3E}">
        <p14:creationId xmlns:p14="http://schemas.microsoft.com/office/powerpoint/2010/main" val="23979963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p:cNvSpPr txBox="1"/>
          <p:nvPr/>
        </p:nvSpPr>
        <p:spPr>
          <a:xfrm>
            <a:off x="4572000" y="950638"/>
            <a:ext cx="5284978" cy="584775"/>
          </a:xfrm>
          <a:prstGeom prst="rect">
            <a:avLst/>
          </a:prstGeom>
          <a:noFill/>
        </p:spPr>
        <p:txBody>
          <a:bodyPr wrap="square" rtlCol="0">
            <a:spAutoFit/>
          </a:bodyPr>
          <a:lstStyle/>
          <a:p>
            <a:r>
              <a:rPr lang="es-ES" sz="3200" b="1" dirty="0">
                <a:solidFill>
                  <a:schemeClr val="tx1">
                    <a:lumMod val="75000"/>
                    <a:lumOff val="25000"/>
                  </a:schemeClr>
                </a:solidFill>
              </a:rPr>
              <a:t>Cloud Computing</a:t>
            </a:r>
          </a:p>
        </p:txBody>
      </p:sp>
      <p:sp>
        <p:nvSpPr>
          <p:cNvPr id="6" name="CuadroTexto 5"/>
          <p:cNvSpPr txBox="1"/>
          <p:nvPr/>
        </p:nvSpPr>
        <p:spPr>
          <a:xfrm>
            <a:off x="4316408" y="1564591"/>
            <a:ext cx="2651082" cy="923330"/>
          </a:xfrm>
          <a:prstGeom prst="rect">
            <a:avLst/>
          </a:prstGeom>
          <a:noFill/>
        </p:spPr>
        <p:txBody>
          <a:bodyPr wrap="square" rtlCol="0">
            <a:spAutoFit/>
          </a:bodyPr>
          <a:lstStyle/>
          <a:p>
            <a:pPr marL="285750" indent="-285750" algn="just" defTabSz="943239" hangingPunct="0">
              <a:buFont typeface="Arial" panose="020B0604020202020204" pitchFamily="34" charset="0"/>
              <a:buChar char="•"/>
            </a:pPr>
            <a:endParaRPr kumimoji="0" lang="es-ES" b="1" i="0" u="none" strike="noStrike" cap="none" spc="0" normalizeH="0" baseline="0" dirty="0">
              <a:ln>
                <a:noFill/>
              </a:ln>
              <a:solidFill>
                <a:srgbClr val="404040"/>
              </a:solidFill>
              <a:effectLst/>
              <a:uFillTx/>
              <a:latin typeface="Calibir"/>
              <a:ea typeface="Helvetica Neue"/>
              <a:cs typeface="Calibir"/>
              <a:sym typeface="Helvetica Neue"/>
            </a:endParaRPr>
          </a:p>
          <a:p>
            <a:pPr marL="285750" indent="-285750" algn="just" defTabSz="943239" hangingPunct="0">
              <a:buFont typeface="Arial" panose="020B0604020202020204" pitchFamily="34" charset="0"/>
              <a:buChar char="•"/>
            </a:pPr>
            <a:endParaRPr lang="es-ES" b="1" dirty="0">
              <a:solidFill>
                <a:srgbClr val="404040"/>
              </a:solidFill>
              <a:latin typeface="Calibir"/>
              <a:ea typeface="Helvetica Neue"/>
              <a:cs typeface="Calibir"/>
              <a:sym typeface="Helvetica Neue"/>
            </a:endParaRPr>
          </a:p>
          <a:p>
            <a:pPr marL="285750" indent="-285750" algn="just" defTabSz="943239" hangingPunct="0">
              <a:buFont typeface="Arial" panose="020B0604020202020204" pitchFamily="34" charset="0"/>
              <a:buChar char="•"/>
            </a:pPr>
            <a:endParaRPr kumimoji="0" lang="es-ES" b="1" i="0" u="none" strike="noStrike" cap="none" spc="0" normalizeH="0" baseline="0" dirty="0">
              <a:ln>
                <a:noFill/>
              </a:ln>
              <a:solidFill>
                <a:srgbClr val="404040"/>
              </a:solidFill>
              <a:effectLst/>
              <a:uFillTx/>
              <a:latin typeface="Calibir"/>
              <a:ea typeface="Helvetica Neue"/>
              <a:cs typeface="Calibir"/>
              <a:sym typeface="Helvetica Neue"/>
            </a:endParaRPr>
          </a:p>
        </p:txBody>
      </p:sp>
      <p:sp>
        <p:nvSpPr>
          <p:cNvPr id="7" name="Rectángulo 6"/>
          <p:cNvSpPr/>
          <p:nvPr/>
        </p:nvSpPr>
        <p:spPr>
          <a:xfrm flipV="1">
            <a:off x="4572000" y="1564591"/>
            <a:ext cx="4405144" cy="45719"/>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pic>
        <p:nvPicPr>
          <p:cNvPr id="3" name="Imagen 2">
            <a:extLst>
              <a:ext uri="{FF2B5EF4-FFF2-40B4-BE49-F238E27FC236}">
                <a16:creationId xmlns:a16="http://schemas.microsoft.com/office/drawing/2014/main" id="{BF6BA7E9-BBFB-4075-941A-1AF3FF98B12B}"/>
              </a:ext>
            </a:extLst>
          </p:cNvPr>
          <p:cNvPicPr>
            <a:picLocks noChangeAspect="1"/>
          </p:cNvPicPr>
          <p:nvPr/>
        </p:nvPicPr>
        <p:blipFill>
          <a:blip r:embed="rId2"/>
          <a:srcRect/>
          <a:stretch/>
        </p:blipFill>
        <p:spPr>
          <a:xfrm>
            <a:off x="714135" y="1706540"/>
            <a:ext cx="3428114" cy="2395909"/>
          </a:xfrm>
          <a:prstGeom prst="rect">
            <a:avLst/>
          </a:prstGeom>
        </p:spPr>
      </p:pic>
      <p:sp>
        <p:nvSpPr>
          <p:cNvPr id="8" name="CuadroTexto 7">
            <a:extLst>
              <a:ext uri="{FF2B5EF4-FFF2-40B4-BE49-F238E27FC236}">
                <a16:creationId xmlns:a16="http://schemas.microsoft.com/office/drawing/2014/main" id="{C447E4EE-0677-44F3-B500-80627DCA043C}"/>
              </a:ext>
            </a:extLst>
          </p:cNvPr>
          <p:cNvSpPr txBox="1"/>
          <p:nvPr/>
        </p:nvSpPr>
        <p:spPr>
          <a:xfrm>
            <a:off x="4311626" y="1802370"/>
            <a:ext cx="4665518" cy="2031325"/>
          </a:xfrm>
          <a:prstGeom prst="rect">
            <a:avLst/>
          </a:prstGeom>
          <a:noFill/>
        </p:spPr>
        <p:txBody>
          <a:bodyPr wrap="square">
            <a:spAutoFit/>
          </a:bodyPr>
          <a:lstStyle/>
          <a:p>
            <a:r>
              <a:rPr lang="es-ES" dirty="0"/>
              <a:t>La computación en la nube es un término general para la prestación de servicios alojados a través de Internet, y permite a las empresas consumir recursos informáticos como una utilidad (igual que la electricidad) en lugar de tener que construir y mantener infraestructuras de computación en casa u oficinas</a:t>
            </a:r>
            <a:endParaRPr lang="es-CO" dirty="0"/>
          </a:p>
        </p:txBody>
      </p:sp>
    </p:spTree>
    <p:extLst>
      <p:ext uri="{BB962C8B-B14F-4D97-AF65-F5344CB8AC3E}">
        <p14:creationId xmlns:p14="http://schemas.microsoft.com/office/powerpoint/2010/main" val="20814667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p:cNvSpPr txBox="1"/>
          <p:nvPr/>
        </p:nvSpPr>
        <p:spPr>
          <a:xfrm>
            <a:off x="3492771" y="1624472"/>
            <a:ext cx="5329111" cy="830997"/>
          </a:xfrm>
          <a:prstGeom prst="rect">
            <a:avLst/>
          </a:prstGeom>
          <a:noFill/>
        </p:spPr>
        <p:txBody>
          <a:bodyPr wrap="square" rtlCol="0">
            <a:spAutoFit/>
          </a:bodyPr>
          <a:lstStyle/>
          <a:p>
            <a:r>
              <a:rPr lang="es-ES" sz="2400" b="1" dirty="0">
                <a:solidFill>
                  <a:schemeClr val="tx1">
                    <a:lumMod val="75000"/>
                    <a:lumOff val="25000"/>
                  </a:schemeClr>
                </a:solidFill>
              </a:rPr>
              <a:t>Industria 4.0 y futuro en la formación del SENA</a:t>
            </a:r>
          </a:p>
        </p:txBody>
      </p:sp>
      <p:sp>
        <p:nvSpPr>
          <p:cNvPr id="4" name="CuadroTexto 3"/>
          <p:cNvSpPr txBox="1"/>
          <p:nvPr/>
        </p:nvSpPr>
        <p:spPr>
          <a:xfrm>
            <a:off x="3492771" y="2692065"/>
            <a:ext cx="4601747" cy="369332"/>
          </a:xfrm>
          <a:prstGeom prst="rect">
            <a:avLst/>
          </a:prstGeom>
          <a:noFill/>
        </p:spPr>
        <p:txBody>
          <a:bodyPr wrap="square" rtlCol="0">
            <a:spAutoFit/>
          </a:bodyPr>
          <a:lstStyle/>
          <a:p>
            <a:r>
              <a:rPr lang="es-ES" dirty="0">
                <a:solidFill>
                  <a:schemeClr val="tx1">
                    <a:lumMod val="75000"/>
                    <a:lumOff val="25000"/>
                  </a:schemeClr>
                </a:solidFill>
              </a:rPr>
              <a:t>Instructor Carlos Andrés Cortés</a:t>
            </a:r>
          </a:p>
        </p:txBody>
      </p:sp>
      <p:sp>
        <p:nvSpPr>
          <p:cNvPr id="5" name="Rectángulo 4"/>
          <p:cNvSpPr/>
          <p:nvPr/>
        </p:nvSpPr>
        <p:spPr>
          <a:xfrm>
            <a:off x="3580355" y="2539984"/>
            <a:ext cx="718487" cy="45719"/>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40779415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p:cNvSpPr txBox="1"/>
          <p:nvPr/>
        </p:nvSpPr>
        <p:spPr>
          <a:xfrm>
            <a:off x="1190968" y="1616654"/>
            <a:ext cx="7350359" cy="1754326"/>
          </a:xfrm>
          <a:prstGeom prst="rect">
            <a:avLst/>
          </a:prstGeom>
          <a:noFill/>
        </p:spPr>
        <p:txBody>
          <a:bodyPr wrap="square" rtlCol="0">
            <a:spAutoFit/>
          </a:bodyPr>
          <a:lstStyle/>
          <a:p>
            <a:r>
              <a:rPr lang="es-ES" sz="5400" b="1" dirty="0">
                <a:solidFill>
                  <a:srgbClr val="FFFFFF"/>
                </a:solidFill>
              </a:rPr>
              <a:t>Y COMO SENA QUE HACEMOS?</a:t>
            </a:r>
          </a:p>
        </p:txBody>
      </p:sp>
      <p:sp>
        <p:nvSpPr>
          <p:cNvPr id="4" name="Rectángulo 3"/>
          <p:cNvSpPr/>
          <p:nvPr/>
        </p:nvSpPr>
        <p:spPr>
          <a:xfrm>
            <a:off x="1278552" y="3396957"/>
            <a:ext cx="6337984" cy="5366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solidFill>
                <a:srgbClr val="FFFFFF"/>
              </a:solidFill>
            </a:endParaRPr>
          </a:p>
        </p:txBody>
      </p:sp>
    </p:spTree>
    <p:extLst>
      <p:ext uri="{BB962C8B-B14F-4D97-AF65-F5344CB8AC3E}">
        <p14:creationId xmlns:p14="http://schemas.microsoft.com/office/powerpoint/2010/main" val="32054657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p:cNvSpPr txBox="1"/>
          <p:nvPr/>
        </p:nvSpPr>
        <p:spPr>
          <a:xfrm>
            <a:off x="2369428" y="658250"/>
            <a:ext cx="5284978" cy="584775"/>
          </a:xfrm>
          <a:prstGeom prst="rect">
            <a:avLst/>
          </a:prstGeom>
          <a:noFill/>
        </p:spPr>
        <p:txBody>
          <a:bodyPr wrap="square" rtlCol="0">
            <a:spAutoFit/>
          </a:bodyPr>
          <a:lstStyle/>
          <a:p>
            <a:r>
              <a:rPr lang="es-ES" sz="3200" b="1" dirty="0">
                <a:solidFill>
                  <a:schemeClr val="tx1">
                    <a:lumMod val="75000"/>
                    <a:lumOff val="25000"/>
                  </a:schemeClr>
                </a:solidFill>
              </a:rPr>
              <a:t>SENA E INDUSTRIAS 4.0</a:t>
            </a:r>
          </a:p>
        </p:txBody>
      </p:sp>
      <p:sp>
        <p:nvSpPr>
          <p:cNvPr id="6" name="CuadroTexto 5"/>
          <p:cNvSpPr txBox="1"/>
          <p:nvPr/>
        </p:nvSpPr>
        <p:spPr>
          <a:xfrm>
            <a:off x="4316408" y="1564591"/>
            <a:ext cx="2651082" cy="923330"/>
          </a:xfrm>
          <a:prstGeom prst="rect">
            <a:avLst/>
          </a:prstGeom>
          <a:noFill/>
        </p:spPr>
        <p:txBody>
          <a:bodyPr wrap="square" rtlCol="0">
            <a:spAutoFit/>
          </a:bodyPr>
          <a:lstStyle/>
          <a:p>
            <a:pPr marL="285750" indent="-285750" algn="just" defTabSz="943239" hangingPunct="0">
              <a:buFont typeface="Arial" panose="020B0604020202020204" pitchFamily="34" charset="0"/>
              <a:buChar char="•"/>
            </a:pPr>
            <a:endParaRPr kumimoji="0" lang="es-ES" b="1" i="0" u="none" strike="noStrike" cap="none" spc="0" normalizeH="0" baseline="0" dirty="0">
              <a:ln>
                <a:noFill/>
              </a:ln>
              <a:solidFill>
                <a:srgbClr val="404040"/>
              </a:solidFill>
              <a:effectLst/>
              <a:uFillTx/>
              <a:latin typeface="Calibir"/>
              <a:ea typeface="Helvetica Neue"/>
              <a:cs typeface="Calibir"/>
              <a:sym typeface="Helvetica Neue"/>
            </a:endParaRPr>
          </a:p>
          <a:p>
            <a:pPr marL="285750" indent="-285750" algn="just" defTabSz="943239" hangingPunct="0">
              <a:buFont typeface="Arial" panose="020B0604020202020204" pitchFamily="34" charset="0"/>
              <a:buChar char="•"/>
            </a:pPr>
            <a:endParaRPr lang="es-ES" b="1" dirty="0">
              <a:solidFill>
                <a:srgbClr val="404040"/>
              </a:solidFill>
              <a:latin typeface="Calibir"/>
              <a:ea typeface="Helvetica Neue"/>
              <a:cs typeface="Calibir"/>
              <a:sym typeface="Helvetica Neue"/>
            </a:endParaRPr>
          </a:p>
          <a:p>
            <a:pPr marL="285750" indent="-285750" algn="just" defTabSz="943239" hangingPunct="0">
              <a:buFont typeface="Arial" panose="020B0604020202020204" pitchFamily="34" charset="0"/>
              <a:buChar char="•"/>
            </a:pPr>
            <a:endParaRPr kumimoji="0" lang="es-ES" b="1" i="0" u="none" strike="noStrike" cap="none" spc="0" normalizeH="0" baseline="0" dirty="0">
              <a:ln>
                <a:noFill/>
              </a:ln>
              <a:solidFill>
                <a:srgbClr val="404040"/>
              </a:solidFill>
              <a:effectLst/>
              <a:uFillTx/>
              <a:latin typeface="Calibir"/>
              <a:ea typeface="Helvetica Neue"/>
              <a:cs typeface="Calibir"/>
              <a:sym typeface="Helvetica Neue"/>
            </a:endParaRPr>
          </a:p>
        </p:txBody>
      </p:sp>
      <p:sp>
        <p:nvSpPr>
          <p:cNvPr id="7" name="Rectángulo 6"/>
          <p:cNvSpPr/>
          <p:nvPr/>
        </p:nvSpPr>
        <p:spPr>
          <a:xfrm flipV="1">
            <a:off x="2369428" y="1345768"/>
            <a:ext cx="4405144" cy="45719"/>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8" name="CuadroTexto 7">
            <a:extLst>
              <a:ext uri="{FF2B5EF4-FFF2-40B4-BE49-F238E27FC236}">
                <a16:creationId xmlns:a16="http://schemas.microsoft.com/office/drawing/2014/main" id="{C447E4EE-0677-44F3-B500-80627DCA043C}"/>
              </a:ext>
            </a:extLst>
          </p:cNvPr>
          <p:cNvSpPr txBox="1"/>
          <p:nvPr/>
        </p:nvSpPr>
        <p:spPr>
          <a:xfrm>
            <a:off x="622853" y="1525300"/>
            <a:ext cx="8001601" cy="646331"/>
          </a:xfrm>
          <a:prstGeom prst="rect">
            <a:avLst/>
          </a:prstGeom>
          <a:noFill/>
        </p:spPr>
        <p:txBody>
          <a:bodyPr wrap="square">
            <a:spAutoFit/>
          </a:bodyPr>
          <a:lstStyle/>
          <a:p>
            <a:r>
              <a:rPr lang="es-ES" dirty="0"/>
              <a:t>El SENA aporta a Colombia en el fortalecimiento de las organizaciones a través de tecnologías relacionadas con las industrias 4.0 </a:t>
            </a:r>
            <a:endParaRPr lang="es-CO" dirty="0"/>
          </a:p>
        </p:txBody>
      </p:sp>
      <p:sp>
        <p:nvSpPr>
          <p:cNvPr id="9" name="CuadroTexto 8">
            <a:extLst>
              <a:ext uri="{FF2B5EF4-FFF2-40B4-BE49-F238E27FC236}">
                <a16:creationId xmlns:a16="http://schemas.microsoft.com/office/drawing/2014/main" id="{5024C04D-76F8-4B38-9754-752350D96BC9}"/>
              </a:ext>
            </a:extLst>
          </p:cNvPr>
          <p:cNvSpPr txBox="1"/>
          <p:nvPr/>
        </p:nvSpPr>
        <p:spPr>
          <a:xfrm>
            <a:off x="373771" y="2332414"/>
            <a:ext cx="5071065" cy="2585323"/>
          </a:xfrm>
          <a:prstGeom prst="rect">
            <a:avLst/>
          </a:prstGeom>
          <a:noFill/>
        </p:spPr>
        <p:txBody>
          <a:bodyPr wrap="square">
            <a:spAutoFit/>
          </a:bodyPr>
          <a:lstStyle/>
          <a:p>
            <a:pPr marL="285750" indent="-285750">
              <a:buFont typeface="Arial" panose="020B0604020202020204" pitchFamily="34" charset="0"/>
              <a:buChar char="•"/>
            </a:pPr>
            <a:r>
              <a:rPr lang="es-ES" dirty="0"/>
              <a:t>Diseños Curriculares de Nuevos Programas de Formación y Actualización de nos mismos (Titulada Presencial – Virtual – Complementaria) que permiten formar personal capacitado.</a:t>
            </a:r>
          </a:p>
          <a:p>
            <a:endParaRPr lang="es-ES" dirty="0"/>
          </a:p>
          <a:p>
            <a:pPr marL="285750" indent="-285750">
              <a:buFont typeface="Arial" panose="020B0604020202020204" pitchFamily="34" charset="0"/>
              <a:buChar char="•"/>
            </a:pPr>
            <a:r>
              <a:rPr lang="es-ES" dirty="0"/>
              <a:t>Proyectos de Investigación a través de </a:t>
            </a:r>
            <a:r>
              <a:rPr lang="es-ES" dirty="0" err="1"/>
              <a:t>Sennova</a:t>
            </a:r>
            <a:r>
              <a:rPr lang="es-ES" dirty="0"/>
              <a:t> con la participación de las empresas de la región.</a:t>
            </a:r>
          </a:p>
          <a:p>
            <a:endParaRPr lang="es-ES" dirty="0"/>
          </a:p>
          <a:p>
            <a:pPr marL="285750" indent="-285750">
              <a:buFont typeface="Arial" panose="020B0604020202020204" pitchFamily="34" charset="0"/>
              <a:buChar char="•"/>
            </a:pPr>
            <a:r>
              <a:rPr lang="es-ES" dirty="0"/>
              <a:t>Acompañamiento y Asesoría a las organizaciones</a:t>
            </a:r>
            <a:endParaRPr lang="es-CO" dirty="0"/>
          </a:p>
        </p:txBody>
      </p:sp>
      <p:sp>
        <p:nvSpPr>
          <p:cNvPr id="10" name="CuadroTexto 9">
            <a:extLst>
              <a:ext uri="{FF2B5EF4-FFF2-40B4-BE49-F238E27FC236}">
                <a16:creationId xmlns:a16="http://schemas.microsoft.com/office/drawing/2014/main" id="{670958FA-0B72-482D-B643-BC553AF302A3}"/>
              </a:ext>
            </a:extLst>
          </p:cNvPr>
          <p:cNvSpPr txBox="1"/>
          <p:nvPr/>
        </p:nvSpPr>
        <p:spPr>
          <a:xfrm>
            <a:off x="5641949" y="2294587"/>
            <a:ext cx="3259247" cy="1477328"/>
          </a:xfrm>
          <a:prstGeom prst="rect">
            <a:avLst/>
          </a:prstGeom>
          <a:noFill/>
        </p:spPr>
        <p:txBody>
          <a:bodyPr wrap="square">
            <a:spAutoFit/>
          </a:bodyPr>
          <a:lstStyle/>
          <a:p>
            <a:pPr marL="285750" indent="-285750">
              <a:buFont typeface="Arial" panose="020B0604020202020204" pitchFamily="34" charset="0"/>
              <a:buChar char="•"/>
            </a:pPr>
            <a:r>
              <a:rPr lang="es-ES" dirty="0"/>
              <a:t>Emprendimiento</a:t>
            </a:r>
          </a:p>
          <a:p>
            <a:pPr marL="285750" indent="-285750">
              <a:buFont typeface="Arial" panose="020B0604020202020204" pitchFamily="34" charset="0"/>
              <a:buChar char="•"/>
            </a:pPr>
            <a:endParaRPr lang="es-ES" dirty="0"/>
          </a:p>
          <a:p>
            <a:pPr marL="285750" indent="-285750">
              <a:buFont typeface="Arial" panose="020B0604020202020204" pitchFamily="34" charset="0"/>
              <a:buChar char="•"/>
            </a:pPr>
            <a:r>
              <a:rPr lang="es-ES" dirty="0"/>
              <a:t>Eventos de Divulgación Tecnológica y Transferencias de Conocimiento</a:t>
            </a:r>
          </a:p>
        </p:txBody>
      </p:sp>
    </p:spTree>
    <p:extLst>
      <p:ext uri="{BB962C8B-B14F-4D97-AF65-F5344CB8AC3E}">
        <p14:creationId xmlns:p14="http://schemas.microsoft.com/office/powerpoint/2010/main" val="9651713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1815967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p:cNvSpPr txBox="1"/>
          <p:nvPr/>
        </p:nvSpPr>
        <p:spPr>
          <a:xfrm>
            <a:off x="1190968" y="1616654"/>
            <a:ext cx="7350359" cy="923330"/>
          </a:xfrm>
          <a:prstGeom prst="rect">
            <a:avLst/>
          </a:prstGeom>
          <a:noFill/>
        </p:spPr>
        <p:txBody>
          <a:bodyPr wrap="square" rtlCol="0">
            <a:spAutoFit/>
          </a:bodyPr>
          <a:lstStyle/>
          <a:p>
            <a:r>
              <a:rPr lang="es-ES" sz="5400" b="1" dirty="0">
                <a:solidFill>
                  <a:srgbClr val="FFFFFF"/>
                </a:solidFill>
              </a:rPr>
              <a:t>INDUSTRIA 4.0</a:t>
            </a:r>
          </a:p>
        </p:txBody>
      </p:sp>
      <p:sp>
        <p:nvSpPr>
          <p:cNvPr id="3" name="CuadroTexto 2"/>
          <p:cNvSpPr txBox="1"/>
          <p:nvPr/>
        </p:nvSpPr>
        <p:spPr>
          <a:xfrm>
            <a:off x="1190968" y="2670167"/>
            <a:ext cx="5344914" cy="369332"/>
          </a:xfrm>
          <a:prstGeom prst="rect">
            <a:avLst/>
          </a:prstGeom>
          <a:noFill/>
        </p:spPr>
        <p:txBody>
          <a:bodyPr wrap="square" rtlCol="0">
            <a:spAutoFit/>
          </a:bodyPr>
          <a:lstStyle/>
          <a:p>
            <a:r>
              <a:rPr lang="es-ES" dirty="0">
                <a:solidFill>
                  <a:srgbClr val="FFFFFF"/>
                </a:solidFill>
              </a:rPr>
              <a:t>Conceptos Básicos</a:t>
            </a:r>
          </a:p>
        </p:txBody>
      </p:sp>
      <p:sp>
        <p:nvSpPr>
          <p:cNvPr id="4" name="Rectángulo 3"/>
          <p:cNvSpPr/>
          <p:nvPr/>
        </p:nvSpPr>
        <p:spPr>
          <a:xfrm>
            <a:off x="1278552" y="2518086"/>
            <a:ext cx="7065348" cy="5366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solidFill>
                <a:srgbClr val="FFFFFF"/>
              </a:solidFill>
            </a:endParaRPr>
          </a:p>
        </p:txBody>
      </p:sp>
    </p:spTree>
    <p:extLst>
      <p:ext uri="{BB962C8B-B14F-4D97-AF65-F5344CB8AC3E}">
        <p14:creationId xmlns:p14="http://schemas.microsoft.com/office/powerpoint/2010/main" val="41852351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rcRect/>
          <a:stretch/>
        </p:blipFill>
        <p:spPr>
          <a:xfrm>
            <a:off x="5076679" y="1770608"/>
            <a:ext cx="3781622" cy="2324121"/>
          </a:xfrm>
          <a:prstGeom prst="rect">
            <a:avLst/>
          </a:prstGeom>
        </p:spPr>
      </p:pic>
      <p:pic>
        <p:nvPicPr>
          <p:cNvPr id="4" name="Imagen 3"/>
          <p:cNvPicPr>
            <a:picLocks noChangeAspect="1"/>
          </p:cNvPicPr>
          <p:nvPr/>
        </p:nvPicPr>
        <p:blipFill>
          <a:blip r:embed="rId3"/>
          <a:stretch>
            <a:fillRect/>
          </a:stretch>
        </p:blipFill>
        <p:spPr>
          <a:xfrm>
            <a:off x="6358947" y="238073"/>
            <a:ext cx="608543" cy="592940"/>
          </a:xfrm>
          <a:prstGeom prst="rect">
            <a:avLst/>
          </a:prstGeom>
        </p:spPr>
      </p:pic>
      <p:sp>
        <p:nvSpPr>
          <p:cNvPr id="5" name="CuadroTexto 4"/>
          <p:cNvSpPr txBox="1"/>
          <p:nvPr/>
        </p:nvSpPr>
        <p:spPr>
          <a:xfrm>
            <a:off x="530852" y="664488"/>
            <a:ext cx="4124276" cy="646331"/>
          </a:xfrm>
          <a:prstGeom prst="rect">
            <a:avLst/>
          </a:prstGeom>
          <a:noFill/>
        </p:spPr>
        <p:txBody>
          <a:bodyPr wrap="square" rtlCol="0">
            <a:spAutoFit/>
          </a:bodyPr>
          <a:lstStyle/>
          <a:p>
            <a:r>
              <a:rPr lang="es-ES" sz="3600" b="1" dirty="0">
                <a:solidFill>
                  <a:schemeClr val="tx1">
                    <a:lumMod val="75000"/>
                    <a:lumOff val="25000"/>
                  </a:schemeClr>
                </a:solidFill>
              </a:rPr>
              <a:t>INDUSTRIA 4.0</a:t>
            </a:r>
          </a:p>
        </p:txBody>
      </p:sp>
      <p:sp>
        <p:nvSpPr>
          <p:cNvPr id="6" name="CuadroTexto 5"/>
          <p:cNvSpPr txBox="1"/>
          <p:nvPr/>
        </p:nvSpPr>
        <p:spPr>
          <a:xfrm>
            <a:off x="605608" y="1696517"/>
            <a:ext cx="4309664" cy="2862322"/>
          </a:xfrm>
          <a:prstGeom prst="rect">
            <a:avLst/>
          </a:prstGeom>
          <a:noFill/>
        </p:spPr>
        <p:txBody>
          <a:bodyPr wrap="square" rtlCol="0">
            <a:spAutoFit/>
          </a:bodyPr>
          <a:lstStyle/>
          <a:p>
            <a:pPr algn="just" defTabSz="943239" hangingPunct="0"/>
            <a:r>
              <a:rPr kumimoji="0" lang="es-ES" b="0" i="0" u="none" strike="noStrike" cap="none" spc="0" normalizeH="0" baseline="0" dirty="0">
                <a:ln>
                  <a:noFill/>
                </a:ln>
                <a:solidFill>
                  <a:srgbClr val="404040"/>
                </a:solidFill>
                <a:effectLst/>
                <a:uFillTx/>
                <a:latin typeface="Calibir"/>
                <a:ea typeface="Helvetica Neue"/>
                <a:cs typeface="Calibir"/>
                <a:sym typeface="Helvetica Neue"/>
              </a:rPr>
              <a:t>La industria 4.0, consiste en la digitalización de la industria y todos los servicios relacionados con la empresa. </a:t>
            </a:r>
          </a:p>
          <a:p>
            <a:pPr algn="just" defTabSz="943239" hangingPunct="0"/>
            <a:endParaRPr lang="es-ES" dirty="0">
              <a:solidFill>
                <a:srgbClr val="404040"/>
              </a:solidFill>
              <a:latin typeface="Calibir"/>
              <a:ea typeface="Helvetica Neue"/>
              <a:cs typeface="Calibir"/>
              <a:sym typeface="Helvetica Neue"/>
            </a:endParaRPr>
          </a:p>
          <a:p>
            <a:pPr algn="just" defTabSz="943239" hangingPunct="0"/>
            <a:r>
              <a:rPr kumimoji="0" lang="es-ES" b="0" i="0" u="none" strike="noStrike" cap="none" spc="0" normalizeH="0" baseline="0" dirty="0">
                <a:ln>
                  <a:noFill/>
                </a:ln>
                <a:solidFill>
                  <a:srgbClr val="404040"/>
                </a:solidFill>
                <a:effectLst/>
                <a:uFillTx/>
                <a:latin typeface="Calibir"/>
                <a:ea typeface="Helvetica Neue"/>
                <a:cs typeface="Calibir"/>
                <a:sym typeface="Helvetica Neue"/>
              </a:rPr>
              <a:t>Cuando se busca este concepto de industria se produce una unión entre el mundo virtual y el real, es decir, se utilizan las nuevas tecnologías en todas las partes de la empresa, incluyendo los procesos productivos. </a:t>
            </a:r>
            <a:endParaRPr kumimoji="0" lang="es-ES" b="1" i="0" u="none" strike="noStrike" cap="none" spc="0" normalizeH="0" baseline="0" dirty="0">
              <a:ln>
                <a:noFill/>
              </a:ln>
              <a:solidFill>
                <a:srgbClr val="404040"/>
              </a:solidFill>
              <a:effectLst/>
              <a:uFillTx/>
              <a:latin typeface="Calibir"/>
              <a:ea typeface="Helvetica Neue"/>
              <a:cs typeface="Calibir"/>
              <a:sym typeface="Helvetica Neue"/>
            </a:endParaRPr>
          </a:p>
        </p:txBody>
      </p:sp>
      <p:sp>
        <p:nvSpPr>
          <p:cNvPr id="7" name="Rectángulo 6"/>
          <p:cNvSpPr/>
          <p:nvPr/>
        </p:nvSpPr>
        <p:spPr>
          <a:xfrm>
            <a:off x="605608" y="1287960"/>
            <a:ext cx="4309663" cy="45719"/>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405648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rcRect/>
          <a:stretch/>
        </p:blipFill>
        <p:spPr>
          <a:xfrm>
            <a:off x="390379" y="1661941"/>
            <a:ext cx="3121749" cy="2728217"/>
          </a:xfrm>
          <a:prstGeom prst="rect">
            <a:avLst/>
          </a:prstGeom>
        </p:spPr>
      </p:pic>
      <p:pic>
        <p:nvPicPr>
          <p:cNvPr id="4" name="Imagen 3"/>
          <p:cNvPicPr>
            <a:picLocks noChangeAspect="1"/>
          </p:cNvPicPr>
          <p:nvPr/>
        </p:nvPicPr>
        <p:blipFill>
          <a:blip r:embed="rId3"/>
          <a:stretch>
            <a:fillRect/>
          </a:stretch>
        </p:blipFill>
        <p:spPr>
          <a:xfrm>
            <a:off x="6358947" y="238073"/>
            <a:ext cx="608543" cy="592940"/>
          </a:xfrm>
          <a:prstGeom prst="rect">
            <a:avLst/>
          </a:prstGeom>
        </p:spPr>
      </p:pic>
      <p:sp>
        <p:nvSpPr>
          <p:cNvPr id="5" name="CuadroTexto 4"/>
          <p:cNvSpPr txBox="1"/>
          <p:nvPr/>
        </p:nvSpPr>
        <p:spPr>
          <a:xfrm>
            <a:off x="3904467" y="623314"/>
            <a:ext cx="4908957" cy="584775"/>
          </a:xfrm>
          <a:prstGeom prst="rect">
            <a:avLst/>
          </a:prstGeom>
          <a:noFill/>
        </p:spPr>
        <p:txBody>
          <a:bodyPr wrap="square" rtlCol="0">
            <a:spAutoFit/>
          </a:bodyPr>
          <a:lstStyle/>
          <a:p>
            <a:r>
              <a:rPr lang="es-ES" sz="3200" b="1" dirty="0">
                <a:solidFill>
                  <a:schemeClr val="tx1">
                    <a:lumMod val="75000"/>
                    <a:lumOff val="25000"/>
                  </a:schemeClr>
                </a:solidFill>
              </a:rPr>
              <a:t>REVOLUCIÓN INDUSTRIAL</a:t>
            </a:r>
          </a:p>
        </p:txBody>
      </p:sp>
      <p:sp>
        <p:nvSpPr>
          <p:cNvPr id="6" name="CuadroTexto 5"/>
          <p:cNvSpPr txBox="1"/>
          <p:nvPr/>
        </p:nvSpPr>
        <p:spPr>
          <a:xfrm>
            <a:off x="3605645" y="1272908"/>
            <a:ext cx="5373211" cy="3693319"/>
          </a:xfrm>
          <a:prstGeom prst="rect">
            <a:avLst/>
          </a:prstGeom>
          <a:noFill/>
        </p:spPr>
        <p:txBody>
          <a:bodyPr wrap="square" rtlCol="0">
            <a:spAutoFit/>
          </a:bodyPr>
          <a:lstStyle/>
          <a:p>
            <a:pPr marL="285750" indent="-285750" algn="just" defTabSz="943239" hangingPunct="0">
              <a:buFont typeface="Arial" panose="020B0604020202020204" pitchFamily="34" charset="0"/>
              <a:buChar char="•"/>
            </a:pPr>
            <a:r>
              <a:rPr kumimoji="0" lang="es-ES" b="0" i="0" u="none" strike="noStrike" cap="none" spc="0" normalizeH="0" baseline="0" dirty="0">
                <a:ln>
                  <a:noFill/>
                </a:ln>
                <a:solidFill>
                  <a:srgbClr val="404040"/>
                </a:solidFill>
                <a:effectLst/>
                <a:uFillTx/>
                <a:latin typeface="Calibir"/>
                <a:ea typeface="Helvetica Neue"/>
                <a:cs typeface="Calibir"/>
                <a:sym typeface="Helvetica Neue"/>
              </a:rPr>
              <a:t>La primera revolución industrial surgió en 1784 máquinas de vapor.</a:t>
            </a:r>
          </a:p>
          <a:p>
            <a:pPr marL="285750" indent="-285750" algn="just" defTabSz="943239" hangingPunct="0">
              <a:buFont typeface="Arial" panose="020B0604020202020204" pitchFamily="34" charset="0"/>
              <a:buChar char="•"/>
            </a:pPr>
            <a:r>
              <a:rPr kumimoji="0" lang="es-ES" b="0" i="0" u="none" strike="noStrike" cap="none" spc="0" normalizeH="0" baseline="0" dirty="0">
                <a:ln>
                  <a:noFill/>
                </a:ln>
                <a:solidFill>
                  <a:srgbClr val="404040"/>
                </a:solidFill>
                <a:effectLst/>
                <a:uFillTx/>
                <a:latin typeface="Calibir"/>
                <a:ea typeface="Helvetica Neue"/>
                <a:cs typeface="Calibir"/>
                <a:sym typeface="Helvetica Neue"/>
              </a:rPr>
              <a:t>La segunda revolución apareció en 1870 cuando se inventó la primera cinta transportadora que facilitó la producción en serie.</a:t>
            </a:r>
          </a:p>
          <a:p>
            <a:pPr marL="285750" indent="-285750" algn="just" defTabSz="943239" hangingPunct="0">
              <a:buFont typeface="Arial" panose="020B0604020202020204" pitchFamily="34" charset="0"/>
              <a:buChar char="•"/>
            </a:pPr>
            <a:r>
              <a:rPr kumimoji="0" lang="es-ES" b="0" i="0" u="none" strike="noStrike" cap="none" spc="0" normalizeH="0" baseline="0" dirty="0">
                <a:ln>
                  <a:noFill/>
                </a:ln>
                <a:solidFill>
                  <a:srgbClr val="404040"/>
                </a:solidFill>
                <a:effectLst/>
                <a:uFillTx/>
                <a:latin typeface="Calibir"/>
                <a:ea typeface="Helvetica Neue"/>
                <a:cs typeface="Calibir"/>
                <a:sym typeface="Helvetica Neue"/>
              </a:rPr>
              <a:t>En 1969 surgieron los controladores programables, que permitían automatizar de forma electrónica la producción.</a:t>
            </a:r>
          </a:p>
          <a:p>
            <a:pPr marL="285750" indent="-285750" algn="just" defTabSz="943239" hangingPunct="0">
              <a:buFont typeface="Arial" panose="020B0604020202020204" pitchFamily="34" charset="0"/>
              <a:buChar char="•"/>
            </a:pPr>
            <a:r>
              <a:rPr kumimoji="0" lang="es-ES" b="0" i="0" u="none" strike="noStrike" cap="none" spc="0" normalizeH="0" baseline="0" dirty="0">
                <a:ln>
                  <a:noFill/>
                </a:ln>
                <a:solidFill>
                  <a:srgbClr val="404040"/>
                </a:solidFill>
                <a:effectLst/>
                <a:uFillTx/>
                <a:latin typeface="Calibir"/>
                <a:ea typeface="Helvetica Neue"/>
                <a:cs typeface="Calibir"/>
                <a:sym typeface="Helvetica Neue"/>
              </a:rPr>
              <a:t>Hoy en día, con la aparición de esta cuarta revolución industrial, se digitalizan todos los procesos de producción mediante las TIC (Tecnologías de la Información y comunicación) y la conexión a internet.</a:t>
            </a:r>
            <a:endParaRPr kumimoji="0" lang="es-ES" b="1" i="0" u="none" strike="noStrike" cap="none" spc="0" normalizeH="0" baseline="0" dirty="0">
              <a:ln>
                <a:noFill/>
              </a:ln>
              <a:solidFill>
                <a:srgbClr val="404040"/>
              </a:solidFill>
              <a:effectLst/>
              <a:uFillTx/>
              <a:latin typeface="Calibir"/>
              <a:ea typeface="Helvetica Neue"/>
              <a:cs typeface="Calibir"/>
              <a:sym typeface="Helvetica Neue"/>
            </a:endParaRPr>
          </a:p>
        </p:txBody>
      </p:sp>
      <p:sp>
        <p:nvSpPr>
          <p:cNvPr id="7" name="Rectángulo 6"/>
          <p:cNvSpPr/>
          <p:nvPr/>
        </p:nvSpPr>
        <p:spPr>
          <a:xfrm flipV="1">
            <a:off x="4021283" y="1154575"/>
            <a:ext cx="4306556" cy="45719"/>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4124008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rcRect/>
          <a:stretch/>
        </p:blipFill>
        <p:spPr>
          <a:xfrm>
            <a:off x="5542803" y="1506144"/>
            <a:ext cx="3121749" cy="2367275"/>
          </a:xfrm>
          <a:prstGeom prst="rect">
            <a:avLst/>
          </a:prstGeom>
        </p:spPr>
      </p:pic>
      <p:pic>
        <p:nvPicPr>
          <p:cNvPr id="4" name="Imagen 3"/>
          <p:cNvPicPr>
            <a:picLocks noChangeAspect="1"/>
          </p:cNvPicPr>
          <p:nvPr/>
        </p:nvPicPr>
        <p:blipFill>
          <a:blip r:embed="rId3"/>
          <a:stretch>
            <a:fillRect/>
          </a:stretch>
        </p:blipFill>
        <p:spPr>
          <a:xfrm>
            <a:off x="6358947" y="238073"/>
            <a:ext cx="608543" cy="592940"/>
          </a:xfrm>
          <a:prstGeom prst="rect">
            <a:avLst/>
          </a:prstGeom>
        </p:spPr>
      </p:pic>
      <p:sp>
        <p:nvSpPr>
          <p:cNvPr id="5" name="CuadroTexto 4"/>
          <p:cNvSpPr txBox="1"/>
          <p:nvPr/>
        </p:nvSpPr>
        <p:spPr>
          <a:xfrm>
            <a:off x="531323" y="779364"/>
            <a:ext cx="4908957" cy="1077218"/>
          </a:xfrm>
          <a:prstGeom prst="rect">
            <a:avLst/>
          </a:prstGeom>
          <a:noFill/>
        </p:spPr>
        <p:txBody>
          <a:bodyPr wrap="square" rtlCol="0">
            <a:spAutoFit/>
          </a:bodyPr>
          <a:lstStyle/>
          <a:p>
            <a:r>
              <a:rPr lang="es-ES" sz="3200" b="1" dirty="0">
                <a:solidFill>
                  <a:schemeClr val="tx1">
                    <a:lumMod val="75000"/>
                    <a:lumOff val="25000"/>
                  </a:schemeClr>
                </a:solidFill>
              </a:rPr>
              <a:t>SE DESTACA DENTRO DE ESTA INDUSTRIA</a:t>
            </a:r>
          </a:p>
        </p:txBody>
      </p:sp>
      <p:sp>
        <p:nvSpPr>
          <p:cNvPr id="6" name="CuadroTexto 5"/>
          <p:cNvSpPr txBox="1"/>
          <p:nvPr/>
        </p:nvSpPr>
        <p:spPr>
          <a:xfrm>
            <a:off x="3605645" y="1272908"/>
            <a:ext cx="5373211" cy="923330"/>
          </a:xfrm>
          <a:prstGeom prst="rect">
            <a:avLst/>
          </a:prstGeom>
          <a:noFill/>
        </p:spPr>
        <p:txBody>
          <a:bodyPr wrap="square" rtlCol="0">
            <a:spAutoFit/>
          </a:bodyPr>
          <a:lstStyle/>
          <a:p>
            <a:pPr marL="285750" indent="-285750" algn="just" defTabSz="943239" hangingPunct="0">
              <a:buFont typeface="Arial" panose="020B0604020202020204" pitchFamily="34" charset="0"/>
              <a:buChar char="•"/>
            </a:pPr>
            <a:endParaRPr kumimoji="0" lang="es-ES" b="1" i="0" u="none" strike="noStrike" cap="none" spc="0" normalizeH="0" baseline="0" dirty="0">
              <a:ln>
                <a:noFill/>
              </a:ln>
              <a:solidFill>
                <a:srgbClr val="404040"/>
              </a:solidFill>
              <a:effectLst/>
              <a:uFillTx/>
              <a:latin typeface="Calibir"/>
              <a:ea typeface="Helvetica Neue"/>
              <a:cs typeface="Calibir"/>
              <a:sym typeface="Helvetica Neue"/>
            </a:endParaRPr>
          </a:p>
          <a:p>
            <a:pPr marL="285750" indent="-285750" algn="just" defTabSz="943239" hangingPunct="0">
              <a:buFont typeface="Arial" panose="020B0604020202020204" pitchFamily="34" charset="0"/>
              <a:buChar char="•"/>
            </a:pPr>
            <a:endParaRPr lang="es-ES" b="1" dirty="0">
              <a:solidFill>
                <a:srgbClr val="404040"/>
              </a:solidFill>
              <a:latin typeface="Calibir"/>
              <a:ea typeface="Helvetica Neue"/>
              <a:cs typeface="Calibir"/>
              <a:sym typeface="Helvetica Neue"/>
            </a:endParaRPr>
          </a:p>
          <a:p>
            <a:pPr marL="285750" indent="-285750" algn="just" defTabSz="943239" hangingPunct="0">
              <a:buFont typeface="Arial" panose="020B0604020202020204" pitchFamily="34" charset="0"/>
              <a:buChar char="•"/>
            </a:pPr>
            <a:endParaRPr kumimoji="0" lang="es-ES" b="1" i="0" u="none" strike="noStrike" cap="none" spc="0" normalizeH="0" baseline="0" dirty="0">
              <a:ln>
                <a:noFill/>
              </a:ln>
              <a:solidFill>
                <a:srgbClr val="404040"/>
              </a:solidFill>
              <a:effectLst/>
              <a:uFillTx/>
              <a:latin typeface="Calibir"/>
              <a:ea typeface="Helvetica Neue"/>
              <a:cs typeface="Calibir"/>
              <a:sym typeface="Helvetica Neue"/>
            </a:endParaRPr>
          </a:p>
        </p:txBody>
      </p:sp>
      <p:sp>
        <p:nvSpPr>
          <p:cNvPr id="7" name="Rectángulo 6"/>
          <p:cNvSpPr/>
          <p:nvPr/>
        </p:nvSpPr>
        <p:spPr>
          <a:xfrm flipV="1">
            <a:off x="633846" y="1856582"/>
            <a:ext cx="4306556" cy="45719"/>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8" name="CuadroTexto 7">
            <a:extLst>
              <a:ext uri="{FF2B5EF4-FFF2-40B4-BE49-F238E27FC236}">
                <a16:creationId xmlns:a16="http://schemas.microsoft.com/office/drawing/2014/main" id="{54F4562A-5AFE-49DA-995C-688BF82C9E6D}"/>
              </a:ext>
            </a:extLst>
          </p:cNvPr>
          <p:cNvSpPr txBox="1"/>
          <p:nvPr/>
        </p:nvSpPr>
        <p:spPr>
          <a:xfrm>
            <a:off x="479448" y="2163911"/>
            <a:ext cx="4309664" cy="1631216"/>
          </a:xfrm>
          <a:prstGeom prst="rect">
            <a:avLst/>
          </a:prstGeom>
          <a:noFill/>
        </p:spPr>
        <p:txBody>
          <a:bodyPr wrap="square" rtlCol="0">
            <a:spAutoFit/>
          </a:bodyPr>
          <a:lstStyle/>
          <a:p>
            <a:pPr marL="285750" indent="-285750" algn="just" defTabSz="943239" hangingPunct="0">
              <a:buFont typeface="Arial" panose="020B0604020202020204" pitchFamily="34" charset="0"/>
              <a:buChar char="•"/>
            </a:pPr>
            <a:r>
              <a:rPr kumimoji="0" lang="es-ES" sz="2000" b="0" i="0" u="none" strike="noStrike" cap="none" spc="0" normalizeH="0" baseline="0" dirty="0">
                <a:ln>
                  <a:noFill/>
                </a:ln>
                <a:solidFill>
                  <a:srgbClr val="404040"/>
                </a:solidFill>
                <a:effectLst/>
                <a:uFillTx/>
                <a:latin typeface="Calibir"/>
                <a:ea typeface="Helvetica Neue"/>
                <a:cs typeface="Calibir"/>
                <a:sym typeface="Helvetica Neue"/>
              </a:rPr>
              <a:t>Automatización</a:t>
            </a:r>
          </a:p>
          <a:p>
            <a:pPr marL="285750" indent="-285750" algn="just" defTabSz="943239" hangingPunct="0">
              <a:buFont typeface="Arial" panose="020B0604020202020204" pitchFamily="34" charset="0"/>
              <a:buChar char="•"/>
            </a:pPr>
            <a:r>
              <a:rPr kumimoji="0" lang="es-ES" sz="2000" b="0" i="0" u="none" strike="noStrike" cap="none" spc="0" normalizeH="0" baseline="0" dirty="0">
                <a:ln>
                  <a:noFill/>
                </a:ln>
                <a:solidFill>
                  <a:srgbClr val="404040"/>
                </a:solidFill>
                <a:effectLst/>
                <a:uFillTx/>
                <a:latin typeface="Calibir"/>
                <a:ea typeface="Helvetica Neue"/>
                <a:cs typeface="Calibir"/>
                <a:sym typeface="Helvetica Neue"/>
              </a:rPr>
              <a:t>Conectividad</a:t>
            </a:r>
          </a:p>
          <a:p>
            <a:pPr marL="285750" indent="-285750" algn="just" defTabSz="943239" hangingPunct="0">
              <a:buFont typeface="Arial" panose="020B0604020202020204" pitchFamily="34" charset="0"/>
              <a:buChar char="•"/>
            </a:pPr>
            <a:r>
              <a:rPr kumimoji="0" lang="es-ES" sz="2000" b="0" i="0" u="none" strike="noStrike" cap="none" spc="0" normalizeH="0" baseline="0" dirty="0">
                <a:ln>
                  <a:noFill/>
                </a:ln>
                <a:solidFill>
                  <a:srgbClr val="404040"/>
                </a:solidFill>
                <a:effectLst/>
                <a:uFillTx/>
                <a:latin typeface="Calibir"/>
                <a:ea typeface="Helvetica Neue"/>
                <a:cs typeface="Calibir"/>
                <a:sym typeface="Helvetica Neue"/>
              </a:rPr>
              <a:t>Información digital</a:t>
            </a:r>
          </a:p>
          <a:p>
            <a:pPr marL="285750" indent="-285750" algn="just" defTabSz="943239" hangingPunct="0">
              <a:buFont typeface="Arial" panose="020B0604020202020204" pitchFamily="34" charset="0"/>
              <a:buChar char="•"/>
            </a:pPr>
            <a:r>
              <a:rPr kumimoji="0" lang="es-ES" sz="2000" b="0" i="0" u="none" strike="noStrike" cap="none" spc="0" normalizeH="0" baseline="0" dirty="0">
                <a:ln>
                  <a:noFill/>
                </a:ln>
                <a:solidFill>
                  <a:srgbClr val="404040"/>
                </a:solidFill>
                <a:effectLst/>
                <a:uFillTx/>
                <a:latin typeface="Calibir"/>
                <a:ea typeface="Helvetica Neue"/>
                <a:cs typeface="Calibir"/>
                <a:sym typeface="Helvetica Neue"/>
              </a:rPr>
              <a:t>Acceso digital al cliente y a otros usuarios en menor tiempo </a:t>
            </a:r>
            <a:endParaRPr kumimoji="0" lang="es-ES" sz="2000" b="1" i="0" u="none" strike="noStrike" cap="none" spc="0" normalizeH="0" baseline="0" dirty="0">
              <a:ln>
                <a:noFill/>
              </a:ln>
              <a:solidFill>
                <a:srgbClr val="404040"/>
              </a:solidFill>
              <a:effectLst/>
              <a:uFillTx/>
              <a:latin typeface="Calibir"/>
              <a:ea typeface="Helvetica Neue"/>
              <a:cs typeface="Calibir"/>
              <a:sym typeface="Helvetica Neue"/>
            </a:endParaRPr>
          </a:p>
        </p:txBody>
      </p:sp>
    </p:spTree>
    <p:extLst>
      <p:ext uri="{BB962C8B-B14F-4D97-AF65-F5344CB8AC3E}">
        <p14:creationId xmlns:p14="http://schemas.microsoft.com/office/powerpoint/2010/main" val="16377963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rcRect/>
          <a:stretch/>
        </p:blipFill>
        <p:spPr>
          <a:xfrm>
            <a:off x="477482" y="1516102"/>
            <a:ext cx="3121749" cy="2532738"/>
          </a:xfrm>
          <a:prstGeom prst="rect">
            <a:avLst/>
          </a:prstGeom>
        </p:spPr>
      </p:pic>
      <p:pic>
        <p:nvPicPr>
          <p:cNvPr id="4" name="Imagen 3"/>
          <p:cNvPicPr>
            <a:picLocks noChangeAspect="1"/>
          </p:cNvPicPr>
          <p:nvPr/>
        </p:nvPicPr>
        <p:blipFill>
          <a:blip r:embed="rId3"/>
          <a:stretch>
            <a:fillRect/>
          </a:stretch>
        </p:blipFill>
        <p:spPr>
          <a:xfrm>
            <a:off x="6358947" y="238073"/>
            <a:ext cx="608543" cy="592940"/>
          </a:xfrm>
          <a:prstGeom prst="rect">
            <a:avLst/>
          </a:prstGeom>
        </p:spPr>
      </p:pic>
      <p:sp>
        <p:nvSpPr>
          <p:cNvPr id="5" name="CuadroTexto 4"/>
          <p:cNvSpPr txBox="1"/>
          <p:nvPr/>
        </p:nvSpPr>
        <p:spPr>
          <a:xfrm>
            <a:off x="3649761" y="731186"/>
            <a:ext cx="5284978" cy="584775"/>
          </a:xfrm>
          <a:prstGeom prst="rect">
            <a:avLst/>
          </a:prstGeom>
          <a:noFill/>
        </p:spPr>
        <p:txBody>
          <a:bodyPr wrap="square" rtlCol="0">
            <a:spAutoFit/>
          </a:bodyPr>
          <a:lstStyle/>
          <a:p>
            <a:r>
              <a:rPr lang="es-ES" sz="3200" b="1" dirty="0">
                <a:solidFill>
                  <a:schemeClr val="tx1">
                    <a:lumMod val="75000"/>
                    <a:lumOff val="25000"/>
                  </a:schemeClr>
                </a:solidFill>
              </a:rPr>
              <a:t>TECNOLOGÍAS INDUSTRIA 4.0</a:t>
            </a:r>
          </a:p>
        </p:txBody>
      </p:sp>
      <p:sp>
        <p:nvSpPr>
          <p:cNvPr id="6" name="CuadroTexto 5"/>
          <p:cNvSpPr txBox="1"/>
          <p:nvPr/>
        </p:nvSpPr>
        <p:spPr>
          <a:xfrm>
            <a:off x="3605645" y="1272908"/>
            <a:ext cx="5373211" cy="923330"/>
          </a:xfrm>
          <a:prstGeom prst="rect">
            <a:avLst/>
          </a:prstGeom>
          <a:noFill/>
        </p:spPr>
        <p:txBody>
          <a:bodyPr wrap="square" rtlCol="0">
            <a:spAutoFit/>
          </a:bodyPr>
          <a:lstStyle/>
          <a:p>
            <a:pPr marL="285750" indent="-285750" algn="just" defTabSz="943239" hangingPunct="0">
              <a:buFont typeface="Arial" panose="020B0604020202020204" pitchFamily="34" charset="0"/>
              <a:buChar char="•"/>
            </a:pPr>
            <a:endParaRPr kumimoji="0" lang="es-ES" b="1" i="0" u="none" strike="noStrike" cap="none" spc="0" normalizeH="0" baseline="0" dirty="0">
              <a:ln>
                <a:noFill/>
              </a:ln>
              <a:solidFill>
                <a:srgbClr val="404040"/>
              </a:solidFill>
              <a:effectLst/>
              <a:uFillTx/>
              <a:latin typeface="Calibir"/>
              <a:ea typeface="Helvetica Neue"/>
              <a:cs typeface="Calibir"/>
              <a:sym typeface="Helvetica Neue"/>
            </a:endParaRPr>
          </a:p>
          <a:p>
            <a:pPr marL="285750" indent="-285750" algn="just" defTabSz="943239" hangingPunct="0">
              <a:buFont typeface="Arial" panose="020B0604020202020204" pitchFamily="34" charset="0"/>
              <a:buChar char="•"/>
            </a:pPr>
            <a:endParaRPr lang="es-ES" b="1" dirty="0">
              <a:solidFill>
                <a:srgbClr val="404040"/>
              </a:solidFill>
              <a:latin typeface="Calibir"/>
              <a:ea typeface="Helvetica Neue"/>
              <a:cs typeface="Calibir"/>
              <a:sym typeface="Helvetica Neue"/>
            </a:endParaRPr>
          </a:p>
          <a:p>
            <a:pPr marL="285750" indent="-285750" algn="just" defTabSz="943239" hangingPunct="0">
              <a:buFont typeface="Arial" panose="020B0604020202020204" pitchFamily="34" charset="0"/>
              <a:buChar char="•"/>
            </a:pPr>
            <a:endParaRPr kumimoji="0" lang="es-ES" b="1" i="0" u="none" strike="noStrike" cap="none" spc="0" normalizeH="0" baseline="0" dirty="0">
              <a:ln>
                <a:noFill/>
              </a:ln>
              <a:solidFill>
                <a:srgbClr val="404040"/>
              </a:solidFill>
              <a:effectLst/>
              <a:uFillTx/>
              <a:latin typeface="Calibir"/>
              <a:ea typeface="Helvetica Neue"/>
              <a:cs typeface="Calibir"/>
              <a:sym typeface="Helvetica Neue"/>
            </a:endParaRPr>
          </a:p>
        </p:txBody>
      </p:sp>
      <p:sp>
        <p:nvSpPr>
          <p:cNvPr id="7" name="Rectángulo 6"/>
          <p:cNvSpPr/>
          <p:nvPr/>
        </p:nvSpPr>
        <p:spPr>
          <a:xfrm flipV="1">
            <a:off x="3792682" y="1250048"/>
            <a:ext cx="4841878" cy="45719"/>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8" name="CuadroTexto 7">
            <a:extLst>
              <a:ext uri="{FF2B5EF4-FFF2-40B4-BE49-F238E27FC236}">
                <a16:creationId xmlns:a16="http://schemas.microsoft.com/office/drawing/2014/main" id="{54F4562A-5AFE-49DA-995C-688BF82C9E6D}"/>
              </a:ext>
            </a:extLst>
          </p:cNvPr>
          <p:cNvSpPr txBox="1"/>
          <p:nvPr/>
        </p:nvSpPr>
        <p:spPr>
          <a:xfrm>
            <a:off x="3867970" y="1516102"/>
            <a:ext cx="4309664" cy="2554545"/>
          </a:xfrm>
          <a:prstGeom prst="rect">
            <a:avLst/>
          </a:prstGeom>
          <a:noFill/>
        </p:spPr>
        <p:txBody>
          <a:bodyPr wrap="square" rtlCol="0">
            <a:spAutoFit/>
          </a:bodyPr>
          <a:lstStyle/>
          <a:p>
            <a:pPr marL="285750" indent="-285750" algn="just" defTabSz="943239" hangingPunct="0">
              <a:buFont typeface="Arial" panose="020B0604020202020204" pitchFamily="34" charset="0"/>
              <a:buChar char="•"/>
            </a:pPr>
            <a:r>
              <a:rPr kumimoji="0" lang="es-ES" sz="2000" i="0" u="none" strike="noStrike" cap="none" spc="0" normalizeH="0" baseline="0" dirty="0">
                <a:ln>
                  <a:noFill/>
                </a:ln>
                <a:solidFill>
                  <a:srgbClr val="404040"/>
                </a:solidFill>
                <a:effectLst/>
                <a:uFillTx/>
                <a:latin typeface="Calibir"/>
                <a:ea typeface="Helvetica Neue"/>
                <a:cs typeface="Calibir"/>
                <a:sym typeface="Helvetica Neue"/>
              </a:rPr>
              <a:t>Big Data y análisis de datos</a:t>
            </a:r>
          </a:p>
          <a:p>
            <a:pPr marL="285750" indent="-285750" algn="just" defTabSz="943239" hangingPunct="0">
              <a:buFont typeface="Arial" panose="020B0604020202020204" pitchFamily="34" charset="0"/>
              <a:buChar char="•"/>
            </a:pPr>
            <a:r>
              <a:rPr kumimoji="0" lang="es-ES" sz="2000" i="0" u="none" strike="noStrike" cap="none" spc="0" normalizeH="0" baseline="0" dirty="0">
                <a:ln>
                  <a:noFill/>
                </a:ln>
                <a:solidFill>
                  <a:srgbClr val="404040"/>
                </a:solidFill>
                <a:effectLst/>
                <a:uFillTx/>
                <a:latin typeface="Calibir"/>
                <a:ea typeface="Helvetica Neue"/>
                <a:cs typeface="Calibir"/>
                <a:sym typeface="Helvetica Neue"/>
              </a:rPr>
              <a:t>Robots autónomos</a:t>
            </a:r>
          </a:p>
          <a:p>
            <a:pPr marL="285750" indent="-285750" algn="just" defTabSz="943239" hangingPunct="0">
              <a:buFont typeface="Arial" panose="020B0604020202020204" pitchFamily="34" charset="0"/>
              <a:buChar char="•"/>
            </a:pPr>
            <a:r>
              <a:rPr kumimoji="0" lang="es-ES" sz="2000" i="0" u="none" strike="noStrike" cap="none" spc="0" normalizeH="0" baseline="0" dirty="0">
                <a:ln>
                  <a:noFill/>
                </a:ln>
                <a:solidFill>
                  <a:srgbClr val="404040"/>
                </a:solidFill>
                <a:effectLst/>
                <a:uFillTx/>
                <a:latin typeface="Calibir"/>
                <a:ea typeface="Helvetica Neue"/>
                <a:cs typeface="Calibir"/>
                <a:sym typeface="Helvetica Neue"/>
              </a:rPr>
              <a:t>Simulación</a:t>
            </a:r>
          </a:p>
          <a:p>
            <a:pPr marL="285750" indent="-285750" algn="just" defTabSz="943239" hangingPunct="0">
              <a:buFont typeface="Arial" panose="020B0604020202020204" pitchFamily="34" charset="0"/>
              <a:buChar char="•"/>
            </a:pPr>
            <a:r>
              <a:rPr kumimoji="0" lang="es-ES" sz="2000" i="0" u="none" strike="noStrike" cap="none" spc="0" normalizeH="0" baseline="0" dirty="0">
                <a:ln>
                  <a:noFill/>
                </a:ln>
                <a:solidFill>
                  <a:srgbClr val="404040"/>
                </a:solidFill>
                <a:effectLst/>
                <a:uFillTx/>
                <a:latin typeface="Calibir"/>
                <a:ea typeface="Helvetica Neue"/>
                <a:cs typeface="Calibir"/>
                <a:sym typeface="Helvetica Neue"/>
              </a:rPr>
              <a:t>Sistemas para la integración vertical y horizontal</a:t>
            </a:r>
          </a:p>
          <a:p>
            <a:pPr marL="285750" indent="-285750" algn="just" defTabSz="943239" hangingPunct="0">
              <a:buFont typeface="Arial" panose="020B0604020202020204" pitchFamily="34" charset="0"/>
              <a:buChar char="•"/>
            </a:pPr>
            <a:r>
              <a:rPr kumimoji="0" lang="es-ES" sz="2000" i="0" u="none" strike="noStrike" cap="none" spc="0" normalizeH="0" baseline="0" dirty="0" err="1">
                <a:ln>
                  <a:noFill/>
                </a:ln>
                <a:solidFill>
                  <a:srgbClr val="404040"/>
                </a:solidFill>
                <a:effectLst/>
                <a:uFillTx/>
                <a:latin typeface="Calibir"/>
                <a:ea typeface="Helvetica Neue"/>
                <a:cs typeface="Calibir"/>
                <a:sym typeface="Helvetica Neue"/>
              </a:rPr>
              <a:t>IoT</a:t>
            </a:r>
            <a:r>
              <a:rPr kumimoji="0" lang="es-ES" sz="2000" i="0" u="none" strike="noStrike" cap="none" spc="0" normalizeH="0" baseline="0" dirty="0">
                <a:ln>
                  <a:noFill/>
                </a:ln>
                <a:solidFill>
                  <a:srgbClr val="404040"/>
                </a:solidFill>
                <a:effectLst/>
                <a:uFillTx/>
                <a:latin typeface="Calibir"/>
                <a:ea typeface="Helvetica Neue"/>
                <a:cs typeface="Calibir"/>
                <a:sym typeface="Helvetica Neue"/>
              </a:rPr>
              <a:t> (Internet de las cosas)</a:t>
            </a:r>
          </a:p>
          <a:p>
            <a:pPr marL="285750" indent="-285750" algn="just" defTabSz="943239" hangingPunct="0">
              <a:buFont typeface="Arial" panose="020B0604020202020204" pitchFamily="34" charset="0"/>
              <a:buChar char="•"/>
            </a:pPr>
            <a:r>
              <a:rPr kumimoji="0" lang="es-ES" sz="2000" i="0" u="none" strike="noStrike" cap="none" spc="0" normalizeH="0" baseline="0" dirty="0">
                <a:ln>
                  <a:noFill/>
                </a:ln>
                <a:solidFill>
                  <a:srgbClr val="404040"/>
                </a:solidFill>
                <a:effectLst/>
                <a:uFillTx/>
                <a:latin typeface="Calibir"/>
                <a:ea typeface="Helvetica Neue"/>
                <a:cs typeface="Calibir"/>
                <a:sym typeface="Helvetica Neue"/>
              </a:rPr>
              <a:t>Ciberseguridad</a:t>
            </a:r>
          </a:p>
          <a:p>
            <a:pPr marL="285750" indent="-285750" algn="just" defTabSz="943239" hangingPunct="0">
              <a:buFont typeface="Arial" panose="020B0604020202020204" pitchFamily="34" charset="0"/>
              <a:buChar char="•"/>
            </a:pPr>
            <a:r>
              <a:rPr kumimoji="0" lang="es-ES" sz="2000" i="0" u="none" strike="noStrike" cap="none" spc="0" normalizeH="0" baseline="0" dirty="0">
                <a:ln>
                  <a:noFill/>
                </a:ln>
                <a:solidFill>
                  <a:srgbClr val="404040"/>
                </a:solidFill>
                <a:effectLst/>
                <a:uFillTx/>
                <a:latin typeface="Calibir"/>
                <a:ea typeface="Helvetica Neue"/>
                <a:cs typeface="Calibir"/>
                <a:sym typeface="Helvetica Neue"/>
              </a:rPr>
              <a:t>Cloud Computing</a:t>
            </a:r>
          </a:p>
        </p:txBody>
      </p:sp>
    </p:spTree>
    <p:extLst>
      <p:ext uri="{BB962C8B-B14F-4D97-AF65-F5344CB8AC3E}">
        <p14:creationId xmlns:p14="http://schemas.microsoft.com/office/powerpoint/2010/main" val="9882190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6358947" y="238073"/>
            <a:ext cx="608543" cy="592940"/>
          </a:xfrm>
          <a:prstGeom prst="rect">
            <a:avLst/>
          </a:prstGeom>
        </p:spPr>
      </p:pic>
      <p:sp>
        <p:nvSpPr>
          <p:cNvPr id="5" name="CuadroTexto 4"/>
          <p:cNvSpPr txBox="1"/>
          <p:nvPr/>
        </p:nvSpPr>
        <p:spPr>
          <a:xfrm>
            <a:off x="509440" y="761881"/>
            <a:ext cx="5284978" cy="584775"/>
          </a:xfrm>
          <a:prstGeom prst="rect">
            <a:avLst/>
          </a:prstGeom>
          <a:noFill/>
        </p:spPr>
        <p:txBody>
          <a:bodyPr wrap="square" rtlCol="0">
            <a:spAutoFit/>
          </a:bodyPr>
          <a:lstStyle/>
          <a:p>
            <a:r>
              <a:rPr lang="es-ES" sz="3200" b="1" dirty="0">
                <a:solidFill>
                  <a:schemeClr val="tx1">
                    <a:lumMod val="75000"/>
                    <a:lumOff val="25000"/>
                  </a:schemeClr>
                </a:solidFill>
              </a:rPr>
              <a:t>BIG DATA</a:t>
            </a:r>
          </a:p>
        </p:txBody>
      </p:sp>
      <p:sp>
        <p:nvSpPr>
          <p:cNvPr id="6" name="CuadroTexto 5"/>
          <p:cNvSpPr txBox="1"/>
          <p:nvPr/>
        </p:nvSpPr>
        <p:spPr>
          <a:xfrm>
            <a:off x="4316408" y="1359906"/>
            <a:ext cx="2651082" cy="923330"/>
          </a:xfrm>
          <a:prstGeom prst="rect">
            <a:avLst/>
          </a:prstGeom>
          <a:noFill/>
        </p:spPr>
        <p:txBody>
          <a:bodyPr wrap="square" rtlCol="0">
            <a:spAutoFit/>
          </a:bodyPr>
          <a:lstStyle/>
          <a:p>
            <a:pPr marL="285750" indent="-285750" algn="just" defTabSz="943239" hangingPunct="0">
              <a:buFont typeface="Arial" panose="020B0604020202020204" pitchFamily="34" charset="0"/>
              <a:buChar char="•"/>
            </a:pPr>
            <a:endParaRPr kumimoji="0" lang="es-ES" b="1" i="0" u="none" strike="noStrike" cap="none" spc="0" normalizeH="0" baseline="0" dirty="0">
              <a:ln>
                <a:noFill/>
              </a:ln>
              <a:solidFill>
                <a:srgbClr val="404040"/>
              </a:solidFill>
              <a:effectLst/>
              <a:uFillTx/>
              <a:latin typeface="Calibir"/>
              <a:ea typeface="Helvetica Neue"/>
              <a:cs typeface="Calibir"/>
              <a:sym typeface="Helvetica Neue"/>
            </a:endParaRPr>
          </a:p>
          <a:p>
            <a:pPr marL="285750" indent="-285750" algn="just" defTabSz="943239" hangingPunct="0">
              <a:buFont typeface="Arial" panose="020B0604020202020204" pitchFamily="34" charset="0"/>
              <a:buChar char="•"/>
            </a:pPr>
            <a:endParaRPr lang="es-ES" b="1" dirty="0">
              <a:solidFill>
                <a:srgbClr val="404040"/>
              </a:solidFill>
              <a:latin typeface="Calibir"/>
              <a:ea typeface="Helvetica Neue"/>
              <a:cs typeface="Calibir"/>
              <a:sym typeface="Helvetica Neue"/>
            </a:endParaRPr>
          </a:p>
          <a:p>
            <a:pPr marL="285750" indent="-285750" algn="just" defTabSz="943239" hangingPunct="0">
              <a:buFont typeface="Arial" panose="020B0604020202020204" pitchFamily="34" charset="0"/>
              <a:buChar char="•"/>
            </a:pPr>
            <a:endParaRPr kumimoji="0" lang="es-ES" b="1" i="0" u="none" strike="noStrike" cap="none" spc="0" normalizeH="0" baseline="0" dirty="0">
              <a:ln>
                <a:noFill/>
              </a:ln>
              <a:solidFill>
                <a:srgbClr val="404040"/>
              </a:solidFill>
              <a:effectLst/>
              <a:uFillTx/>
              <a:latin typeface="Calibir"/>
              <a:ea typeface="Helvetica Neue"/>
              <a:cs typeface="Calibir"/>
              <a:sym typeface="Helvetica Neue"/>
            </a:endParaRPr>
          </a:p>
        </p:txBody>
      </p:sp>
      <p:sp>
        <p:nvSpPr>
          <p:cNvPr id="7" name="Rectángulo 6"/>
          <p:cNvSpPr/>
          <p:nvPr/>
        </p:nvSpPr>
        <p:spPr>
          <a:xfrm flipV="1">
            <a:off x="602673" y="1314187"/>
            <a:ext cx="3501736" cy="45719"/>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pic>
        <p:nvPicPr>
          <p:cNvPr id="3" name="Imagen 2">
            <a:extLst>
              <a:ext uri="{FF2B5EF4-FFF2-40B4-BE49-F238E27FC236}">
                <a16:creationId xmlns:a16="http://schemas.microsoft.com/office/drawing/2014/main" id="{BF6BA7E9-BBFB-4075-941A-1AF3FF98B12B}"/>
              </a:ext>
            </a:extLst>
          </p:cNvPr>
          <p:cNvPicPr>
            <a:picLocks noChangeAspect="1"/>
          </p:cNvPicPr>
          <p:nvPr/>
        </p:nvPicPr>
        <p:blipFill>
          <a:blip r:embed="rId3"/>
          <a:stretch>
            <a:fillRect/>
          </a:stretch>
        </p:blipFill>
        <p:spPr>
          <a:xfrm>
            <a:off x="5176331" y="1621265"/>
            <a:ext cx="3481387" cy="2560048"/>
          </a:xfrm>
          <a:prstGeom prst="rect">
            <a:avLst/>
          </a:prstGeom>
        </p:spPr>
      </p:pic>
      <p:sp>
        <p:nvSpPr>
          <p:cNvPr id="9" name="CuadroTexto 8">
            <a:extLst>
              <a:ext uri="{FF2B5EF4-FFF2-40B4-BE49-F238E27FC236}">
                <a16:creationId xmlns:a16="http://schemas.microsoft.com/office/drawing/2014/main" id="{DC912946-7D5D-45AD-B1F7-F6F4FC02666D}"/>
              </a:ext>
            </a:extLst>
          </p:cNvPr>
          <p:cNvSpPr txBox="1"/>
          <p:nvPr/>
        </p:nvSpPr>
        <p:spPr>
          <a:xfrm>
            <a:off x="392332" y="1582465"/>
            <a:ext cx="4572000" cy="2862322"/>
          </a:xfrm>
          <a:prstGeom prst="rect">
            <a:avLst/>
          </a:prstGeom>
          <a:noFill/>
        </p:spPr>
        <p:txBody>
          <a:bodyPr wrap="square" rtlCol="0">
            <a:spAutoFit/>
          </a:bodyPr>
          <a:lstStyle/>
          <a:p>
            <a:pPr algn="just"/>
            <a:r>
              <a:rPr lang="es-ES" dirty="0"/>
              <a:t>Big Data es un conjuntos de datos o combinaciones de conjuntos de datos cuyo tamaño (volumen), complejidad (variabilidad) y velocidad de crecimiento (velocidad) dificultan su captura, gestión, procesamiento o análisis mediante tecnologías y herramientas convencionales, tales como bases de datos relacionales y estadísticas convencionales o paquetes de visualización, dentro del tiempo necesario para que sean útiles.</a:t>
            </a:r>
            <a:endParaRPr lang="es-CO" dirty="0"/>
          </a:p>
        </p:txBody>
      </p:sp>
    </p:spTree>
    <p:extLst>
      <p:ext uri="{BB962C8B-B14F-4D97-AF65-F5344CB8AC3E}">
        <p14:creationId xmlns:p14="http://schemas.microsoft.com/office/powerpoint/2010/main" val="32119952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6358947" y="238073"/>
            <a:ext cx="608543" cy="592940"/>
          </a:xfrm>
          <a:prstGeom prst="rect">
            <a:avLst/>
          </a:prstGeom>
        </p:spPr>
      </p:pic>
      <p:sp>
        <p:nvSpPr>
          <p:cNvPr id="5" name="CuadroTexto 4"/>
          <p:cNvSpPr txBox="1"/>
          <p:nvPr/>
        </p:nvSpPr>
        <p:spPr>
          <a:xfrm>
            <a:off x="4221092" y="852752"/>
            <a:ext cx="5284978" cy="584775"/>
          </a:xfrm>
          <a:prstGeom prst="rect">
            <a:avLst/>
          </a:prstGeom>
          <a:noFill/>
        </p:spPr>
        <p:txBody>
          <a:bodyPr wrap="square" rtlCol="0">
            <a:spAutoFit/>
          </a:bodyPr>
          <a:lstStyle/>
          <a:p>
            <a:r>
              <a:rPr lang="es-ES" sz="3200" b="1" dirty="0">
                <a:solidFill>
                  <a:schemeClr val="tx1">
                    <a:lumMod val="75000"/>
                    <a:lumOff val="25000"/>
                  </a:schemeClr>
                </a:solidFill>
              </a:rPr>
              <a:t>BIG DATA</a:t>
            </a:r>
          </a:p>
        </p:txBody>
      </p:sp>
      <p:sp>
        <p:nvSpPr>
          <p:cNvPr id="6" name="CuadroTexto 5"/>
          <p:cNvSpPr txBox="1"/>
          <p:nvPr/>
        </p:nvSpPr>
        <p:spPr>
          <a:xfrm>
            <a:off x="4316408" y="1359906"/>
            <a:ext cx="2651082" cy="923330"/>
          </a:xfrm>
          <a:prstGeom prst="rect">
            <a:avLst/>
          </a:prstGeom>
          <a:noFill/>
        </p:spPr>
        <p:txBody>
          <a:bodyPr wrap="square" rtlCol="0">
            <a:spAutoFit/>
          </a:bodyPr>
          <a:lstStyle/>
          <a:p>
            <a:pPr marL="285750" indent="-285750" algn="just" defTabSz="943239" hangingPunct="0">
              <a:buFont typeface="Arial" panose="020B0604020202020204" pitchFamily="34" charset="0"/>
              <a:buChar char="•"/>
            </a:pPr>
            <a:endParaRPr kumimoji="0" lang="es-ES" b="1" i="0" u="none" strike="noStrike" cap="none" spc="0" normalizeH="0" baseline="0" dirty="0">
              <a:ln>
                <a:noFill/>
              </a:ln>
              <a:solidFill>
                <a:srgbClr val="404040"/>
              </a:solidFill>
              <a:effectLst/>
              <a:uFillTx/>
              <a:latin typeface="Calibir"/>
              <a:ea typeface="Helvetica Neue"/>
              <a:cs typeface="Calibir"/>
              <a:sym typeface="Helvetica Neue"/>
            </a:endParaRPr>
          </a:p>
          <a:p>
            <a:pPr marL="285750" indent="-285750" algn="just" defTabSz="943239" hangingPunct="0">
              <a:buFont typeface="Arial" panose="020B0604020202020204" pitchFamily="34" charset="0"/>
              <a:buChar char="•"/>
            </a:pPr>
            <a:endParaRPr lang="es-ES" b="1" dirty="0">
              <a:solidFill>
                <a:srgbClr val="404040"/>
              </a:solidFill>
              <a:latin typeface="Calibir"/>
              <a:ea typeface="Helvetica Neue"/>
              <a:cs typeface="Calibir"/>
              <a:sym typeface="Helvetica Neue"/>
            </a:endParaRPr>
          </a:p>
          <a:p>
            <a:pPr marL="285750" indent="-285750" algn="just" defTabSz="943239" hangingPunct="0">
              <a:buFont typeface="Arial" panose="020B0604020202020204" pitchFamily="34" charset="0"/>
              <a:buChar char="•"/>
            </a:pPr>
            <a:endParaRPr kumimoji="0" lang="es-ES" b="1" i="0" u="none" strike="noStrike" cap="none" spc="0" normalizeH="0" baseline="0" dirty="0">
              <a:ln>
                <a:noFill/>
              </a:ln>
              <a:solidFill>
                <a:srgbClr val="404040"/>
              </a:solidFill>
              <a:effectLst/>
              <a:uFillTx/>
              <a:latin typeface="Calibir"/>
              <a:ea typeface="Helvetica Neue"/>
              <a:cs typeface="Calibir"/>
              <a:sym typeface="Helvetica Neue"/>
            </a:endParaRPr>
          </a:p>
        </p:txBody>
      </p:sp>
      <p:sp>
        <p:nvSpPr>
          <p:cNvPr id="7" name="Rectángulo 6"/>
          <p:cNvSpPr/>
          <p:nvPr/>
        </p:nvSpPr>
        <p:spPr>
          <a:xfrm flipV="1">
            <a:off x="4325001" y="1437381"/>
            <a:ext cx="3501736" cy="45719"/>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pic>
        <p:nvPicPr>
          <p:cNvPr id="3" name="Imagen 2">
            <a:extLst>
              <a:ext uri="{FF2B5EF4-FFF2-40B4-BE49-F238E27FC236}">
                <a16:creationId xmlns:a16="http://schemas.microsoft.com/office/drawing/2014/main" id="{BF6BA7E9-BBFB-4075-941A-1AF3FF98B12B}"/>
              </a:ext>
            </a:extLst>
          </p:cNvPr>
          <p:cNvPicPr>
            <a:picLocks noChangeAspect="1"/>
          </p:cNvPicPr>
          <p:nvPr/>
        </p:nvPicPr>
        <p:blipFill>
          <a:blip r:embed="rId3"/>
          <a:stretch>
            <a:fillRect/>
          </a:stretch>
        </p:blipFill>
        <p:spPr>
          <a:xfrm>
            <a:off x="654796" y="1606294"/>
            <a:ext cx="3481387" cy="2560048"/>
          </a:xfrm>
          <a:prstGeom prst="rect">
            <a:avLst/>
          </a:prstGeom>
        </p:spPr>
      </p:pic>
      <p:sp>
        <p:nvSpPr>
          <p:cNvPr id="2" name="CuadroTexto 1">
            <a:extLst>
              <a:ext uri="{FF2B5EF4-FFF2-40B4-BE49-F238E27FC236}">
                <a16:creationId xmlns:a16="http://schemas.microsoft.com/office/drawing/2014/main" id="{82109946-6B12-4ED0-8CCD-77C3AF872FDF}"/>
              </a:ext>
            </a:extLst>
          </p:cNvPr>
          <p:cNvSpPr txBox="1"/>
          <p:nvPr/>
        </p:nvSpPr>
        <p:spPr>
          <a:xfrm>
            <a:off x="4268236" y="2022156"/>
            <a:ext cx="3813464" cy="1569660"/>
          </a:xfrm>
          <a:prstGeom prst="rect">
            <a:avLst/>
          </a:prstGeom>
          <a:noFill/>
        </p:spPr>
        <p:txBody>
          <a:bodyPr wrap="square" rtlCol="0">
            <a:spAutoFit/>
          </a:bodyPr>
          <a:lstStyle/>
          <a:p>
            <a:pPr marL="285750" indent="-285750">
              <a:buFont typeface="Arial" panose="020B0604020202020204" pitchFamily="34" charset="0"/>
              <a:buChar char="•"/>
            </a:pPr>
            <a:r>
              <a:rPr lang="es-ES" sz="2400" dirty="0"/>
              <a:t>Análisis Predictivo</a:t>
            </a:r>
          </a:p>
          <a:p>
            <a:pPr marL="285750" indent="-285750">
              <a:buFont typeface="Arial" panose="020B0604020202020204" pitchFamily="34" charset="0"/>
              <a:buChar char="•"/>
            </a:pPr>
            <a:r>
              <a:rPr lang="es-ES" sz="2400" dirty="0"/>
              <a:t>Inteligencia de Negocios</a:t>
            </a:r>
          </a:p>
          <a:p>
            <a:pPr marL="285750" indent="-285750">
              <a:buFont typeface="Arial" panose="020B0604020202020204" pitchFamily="34" charset="0"/>
              <a:buChar char="•"/>
            </a:pPr>
            <a:r>
              <a:rPr lang="es-ES" sz="2400" dirty="0"/>
              <a:t>Fidelización de Clientes</a:t>
            </a:r>
          </a:p>
          <a:p>
            <a:pPr marL="285750" indent="-285750">
              <a:buFont typeface="Arial" panose="020B0604020202020204" pitchFamily="34" charset="0"/>
              <a:buChar char="•"/>
            </a:pPr>
            <a:r>
              <a:rPr lang="es-ES" sz="2400" dirty="0"/>
              <a:t>Tendencias de Mercado</a:t>
            </a:r>
            <a:endParaRPr lang="es-CO" sz="2400" dirty="0"/>
          </a:p>
        </p:txBody>
      </p:sp>
    </p:spTree>
    <p:extLst>
      <p:ext uri="{BB962C8B-B14F-4D97-AF65-F5344CB8AC3E}">
        <p14:creationId xmlns:p14="http://schemas.microsoft.com/office/powerpoint/2010/main" val="343147534"/>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498</TotalTime>
  <Words>741</Words>
  <Application>Microsoft Office PowerPoint</Application>
  <PresentationFormat>Presentación en pantalla (16:9)</PresentationFormat>
  <Paragraphs>90</Paragraphs>
  <Slides>22</Slides>
  <Notes>0</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22</vt:i4>
      </vt:variant>
    </vt:vector>
  </HeadingPairs>
  <TitlesOfParts>
    <vt:vector size="26" baseType="lpstr">
      <vt:lpstr>Arial</vt:lpstr>
      <vt:lpstr>Calibir</vt:lpstr>
      <vt:lpstr>Calibri</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Leonardo Cantor</dc:creator>
  <cp:lastModifiedBy>Carlos Andres Cortes</cp:lastModifiedBy>
  <cp:revision>46</cp:revision>
  <dcterms:created xsi:type="dcterms:W3CDTF">2019-11-27T03:16:21Z</dcterms:created>
  <dcterms:modified xsi:type="dcterms:W3CDTF">2021-04-29T01:57:48Z</dcterms:modified>
</cp:coreProperties>
</file>